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5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369" r:id="rId2"/>
    <p:sldId id="412" r:id="rId3"/>
    <p:sldId id="459" r:id="rId4"/>
    <p:sldId id="460" r:id="rId5"/>
    <p:sldId id="413" r:id="rId6"/>
    <p:sldId id="461" r:id="rId7"/>
    <p:sldId id="388" r:id="rId8"/>
    <p:sldId id="389" r:id="rId9"/>
    <p:sldId id="384" r:id="rId10"/>
    <p:sldId id="435" r:id="rId11"/>
    <p:sldId id="436" r:id="rId12"/>
    <p:sldId id="437" r:id="rId13"/>
    <p:sldId id="438" r:id="rId14"/>
    <p:sldId id="441" r:id="rId15"/>
    <p:sldId id="442" r:id="rId16"/>
    <p:sldId id="443" r:id="rId17"/>
    <p:sldId id="446" r:id="rId18"/>
    <p:sldId id="447" r:id="rId19"/>
    <p:sldId id="448" r:id="rId20"/>
    <p:sldId id="449" r:id="rId21"/>
    <p:sldId id="450" r:id="rId22"/>
    <p:sldId id="455" r:id="rId23"/>
    <p:sldId id="385" r:id="rId24"/>
    <p:sldId id="399" r:id="rId25"/>
    <p:sldId id="400" r:id="rId26"/>
    <p:sldId id="401" r:id="rId27"/>
    <p:sldId id="402" r:id="rId28"/>
    <p:sldId id="403" r:id="rId29"/>
    <p:sldId id="406" r:id="rId30"/>
    <p:sldId id="407" r:id="rId31"/>
    <p:sldId id="408" r:id="rId32"/>
    <p:sldId id="409" r:id="rId33"/>
    <p:sldId id="410" r:id="rId34"/>
    <p:sldId id="411" r:id="rId35"/>
    <p:sldId id="386" r:id="rId36"/>
    <p:sldId id="429" r:id="rId37"/>
    <p:sldId id="430" r:id="rId38"/>
    <p:sldId id="431" r:id="rId39"/>
    <p:sldId id="432" r:id="rId40"/>
    <p:sldId id="433" r:id="rId41"/>
    <p:sldId id="434" r:id="rId42"/>
    <p:sldId id="387" r:id="rId43"/>
    <p:sldId id="396" r:id="rId44"/>
    <p:sldId id="428" r:id="rId45"/>
    <p:sldId id="414" r:id="rId46"/>
    <p:sldId id="420" r:id="rId47"/>
    <p:sldId id="456" r:id="rId48"/>
    <p:sldId id="418" r:id="rId49"/>
    <p:sldId id="417" r:id="rId50"/>
    <p:sldId id="423" r:id="rId51"/>
    <p:sldId id="397" r:id="rId52"/>
    <p:sldId id="424"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7"/>
    <a:srgbClr val="0000FF"/>
    <a:srgbClr val="F0EEE4"/>
    <a:srgbClr val="FFC5C5"/>
    <a:srgbClr val="FFFFBD"/>
    <a:srgbClr val="D6EDBD"/>
    <a:srgbClr val="B7ECFF"/>
    <a:srgbClr val="CBC9E9"/>
    <a:srgbClr val="FFDA65"/>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84" autoAdjust="0"/>
  </p:normalViewPr>
  <p:slideViewPr>
    <p:cSldViewPr>
      <p:cViewPr>
        <p:scale>
          <a:sx n="84" d="100"/>
          <a:sy n="84" d="100"/>
        </p:scale>
        <p:origin x="-1434"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76EB31A-A0AB-4843-B12A-779DDB1551B3}" type="datetimeFigureOut">
              <a:rPr lang="en-ZA" smtClean="0"/>
              <a:t>2014/11/20</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C3EECC-687A-4D80-BE0D-BE02EE0E6578}" type="slidenum">
              <a:rPr lang="en-ZA" smtClean="0"/>
              <a:t>‹#›</a:t>
            </a:fld>
            <a:endParaRPr lang="en-ZA"/>
          </a:p>
        </p:txBody>
      </p:sp>
    </p:spTree>
    <p:extLst>
      <p:ext uri="{BB962C8B-B14F-4D97-AF65-F5344CB8AC3E}">
        <p14:creationId xmlns:p14="http://schemas.microsoft.com/office/powerpoint/2010/main" val="2891704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2A674A-375C-4D40-A0A4-AFD967FFCC47}" type="datetimeFigureOut">
              <a:rPr lang="en-ZA" smtClean="0"/>
              <a:t>2014/11/20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4FE9997-F508-4DDF-A706-86C93A1C01C1}" type="slidenum">
              <a:rPr lang="en-ZA" smtClean="0"/>
              <a:t>‹#›</a:t>
            </a:fld>
            <a:endParaRPr lang="en-ZA"/>
          </a:p>
        </p:txBody>
      </p:sp>
    </p:spTree>
    <p:extLst>
      <p:ext uri="{BB962C8B-B14F-4D97-AF65-F5344CB8AC3E}">
        <p14:creationId xmlns:p14="http://schemas.microsoft.com/office/powerpoint/2010/main" val="280159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22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94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29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30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31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32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34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D96D6-7D2A-4FF5-A607-EC9D797CACAB}" type="slidenum">
              <a:rPr lang="en-US"/>
              <a:pPr/>
              <a:t>50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9040"/>
            <a:ext cx="7772400" cy="1470025"/>
          </a:xfrm>
          <a:solidFill>
            <a:srgbClr val="4656A8"/>
          </a:solidFill>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2996952"/>
            <a:ext cx="6400800" cy="1752600"/>
          </a:xfrm>
          <a:solidFill>
            <a:srgbClr val="ADABDD"/>
          </a:solidFill>
        </p:spPr>
        <p:txBody>
          <a:bodyPr/>
          <a:lstStyle>
            <a:lvl1pPr marL="0" indent="0" algn="ctr">
              <a:buNone/>
              <a:defRPr>
                <a:solidFill>
                  <a:srgbClr val="4656A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02921D4D-1421-475B-9C3E-AE11803F9938}" type="datetime1">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251808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656A8"/>
          </a:solidFill>
        </p:spPr>
        <p:txBody>
          <a:bodyPr/>
          <a:lstStyle>
            <a:lvl1pPr>
              <a:defRPr>
                <a:solidFill>
                  <a:schemeClr val="bg1"/>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1899F6-2262-4A8D-B2F7-1FEE396F6984}" type="datetime1">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2088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rgbClr val="4656A8"/>
          </a:solidFill>
        </p:spPr>
        <p:txBody>
          <a:bodyPr vert="eaVert"/>
          <a:lstStyle>
            <a:lvl1pPr>
              <a:defRPr>
                <a:solidFill>
                  <a:schemeClr val="bg1"/>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8375E6-E732-4E2C-90D1-9706B1B9D1ED}" type="datetime1">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11288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4856163" y="1981200"/>
            <a:ext cx="3754437" cy="4114800"/>
          </a:xfrm>
        </p:spPr>
        <p:txBody>
          <a:bodyPr/>
          <a:lstStyle/>
          <a:p>
            <a:endParaRPr lang="en-ZA"/>
          </a:p>
        </p:txBody>
      </p:sp>
      <p:sp>
        <p:nvSpPr>
          <p:cNvPr id="5" name="Date Placeholder 4"/>
          <p:cNvSpPr>
            <a:spLocks noGrp="1"/>
          </p:cNvSpPr>
          <p:nvPr>
            <p:ph type="dt" sz="half" idx="10"/>
          </p:nvPr>
        </p:nvSpPr>
        <p:spPr>
          <a:xfrm>
            <a:off x="946150" y="6248400"/>
            <a:ext cx="1905000" cy="457200"/>
          </a:xfrm>
        </p:spPr>
        <p:txBody>
          <a:bodyPr/>
          <a:lstStyle>
            <a:lvl1pPr>
              <a:defRPr/>
            </a:lvl1pPr>
          </a:lstStyle>
          <a:p>
            <a:fld id="{456F914D-54B4-4291-A3AE-3970B109328D}" type="datetime1">
              <a:rPr lang="en-GB" smtClean="0"/>
              <a:t>20/11/2014</a:t>
            </a:fld>
            <a:endParaRPr lang="en-US"/>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298ACC12-814D-4982-B00E-D67B3AD81AAC}" type="slidenum">
              <a:rPr lang="en-US"/>
              <a:pPr/>
              <a:t>‹#›</a:t>
            </a:fld>
            <a:endParaRPr lang="en-US"/>
          </a:p>
        </p:txBody>
      </p:sp>
    </p:spTree>
    <p:extLst>
      <p:ext uri="{BB962C8B-B14F-4D97-AF65-F5344CB8AC3E}">
        <p14:creationId xmlns:p14="http://schemas.microsoft.com/office/powerpoint/2010/main" val="141039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949325" y="1981200"/>
            <a:ext cx="7661275" cy="4114800"/>
          </a:xfrm>
        </p:spPr>
        <p:txBody>
          <a:bodyPr/>
          <a:lstStyle/>
          <a:p>
            <a:endParaRPr lang="en-ZA"/>
          </a:p>
        </p:txBody>
      </p:sp>
      <p:sp>
        <p:nvSpPr>
          <p:cNvPr id="4" name="Date Placeholder 3"/>
          <p:cNvSpPr>
            <a:spLocks noGrp="1"/>
          </p:cNvSpPr>
          <p:nvPr>
            <p:ph type="dt" sz="half" idx="10"/>
          </p:nvPr>
        </p:nvSpPr>
        <p:spPr>
          <a:xfrm>
            <a:off x="946150" y="6248400"/>
            <a:ext cx="1905000" cy="457200"/>
          </a:xfrm>
        </p:spPr>
        <p:txBody>
          <a:bodyPr/>
          <a:lstStyle>
            <a:lvl1pPr>
              <a:defRPr/>
            </a:lvl1pPr>
          </a:lstStyle>
          <a:p>
            <a:fld id="{AC727F3E-C5F0-43C0-924F-D85A2D8E7401}" type="datetime1">
              <a:rPr lang="en-GB" smtClean="0"/>
              <a:t>20/11/2014</a:t>
            </a:fld>
            <a:endParaRPr lang="en-US"/>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B46A7EEF-E853-42ED-9CF4-9FE7D87CB180}" type="slidenum">
              <a:rPr lang="en-US"/>
              <a:pPr/>
              <a:t>‹#›</a:t>
            </a:fld>
            <a:endParaRPr lang="en-US"/>
          </a:p>
        </p:txBody>
      </p:sp>
    </p:spTree>
    <p:extLst>
      <p:ext uri="{BB962C8B-B14F-4D97-AF65-F5344CB8AC3E}">
        <p14:creationId xmlns:p14="http://schemas.microsoft.com/office/powerpoint/2010/main" val="707061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58038" cy="6858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381000" y="1600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287838" y="1600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6"/>
          <p:cNvSpPr>
            <a:spLocks noGrp="1" noChangeArrowheads="1"/>
          </p:cNvSpPr>
          <p:nvPr>
            <p:ph type="dt" sz="half" idx="10"/>
          </p:nvPr>
        </p:nvSpPr>
        <p:spPr>
          <a:ln/>
        </p:spPr>
        <p:txBody>
          <a:bodyPr/>
          <a:lstStyle>
            <a:lvl1pPr>
              <a:defRPr/>
            </a:lvl1pPr>
          </a:lstStyle>
          <a:p>
            <a:pPr>
              <a:defRPr/>
            </a:pPr>
            <a:fld id="{2BD90BE6-257C-45BA-8923-6E92EED9DB27}" type="datetime1">
              <a:rPr lang="en-GB" smtClean="0"/>
              <a:t>20/11/2014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947A72A-8F97-4E58-8226-456DA35A0501}" type="slidenum">
              <a:rPr lang="en-US"/>
              <a:pPr>
                <a:defRPr/>
              </a:pPr>
              <a:t>‹#›</a:t>
            </a:fld>
            <a:endParaRPr lang="en-US"/>
          </a:p>
        </p:txBody>
      </p:sp>
    </p:spTree>
    <p:extLst>
      <p:ext uri="{BB962C8B-B14F-4D97-AF65-F5344CB8AC3E}">
        <p14:creationId xmlns:p14="http://schemas.microsoft.com/office/powerpoint/2010/main" val="38050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656A8"/>
          </a:solidFill>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7E658D-D724-47E7-BE95-178A21062FB2}" type="datetime1">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112536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solidFill>
            <a:srgbClr val="4656A8"/>
          </a:solidFill>
        </p:spPr>
        <p:txBody>
          <a:bodyPr anchor="t"/>
          <a:lstStyle>
            <a:lvl1pPr algn="l">
              <a:defRPr sz="4000" b="1" cap="all">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solidFill>
            <a:srgbClr val="ADABDD"/>
          </a:solidFill>
        </p:spPr>
        <p:txBody>
          <a:bodyPr anchor="b"/>
          <a:lstStyle>
            <a:lvl1pPr marL="0" indent="0">
              <a:buNone/>
              <a:defRPr sz="2000">
                <a:solidFill>
                  <a:srgbClr val="4656A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97875-A5C8-49CB-892D-5CFD51B3FBE0}" type="datetime1">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58683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656A8"/>
          </a:solidFill>
        </p:spPr>
        <p:txBody>
          <a:bodyPr/>
          <a:lstStyle>
            <a:lvl1pPr>
              <a:defRPr>
                <a:solidFill>
                  <a:schemeClr val="bg1"/>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E709D7-732E-400C-8137-030E0431E270}" type="datetime1">
              <a:rPr lang="en-GB" smtClean="0"/>
              <a:t>20/11/2014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19053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656A8"/>
          </a:solidFill>
        </p:spPr>
        <p:txBody>
          <a:bodyPr/>
          <a:lstStyle>
            <a:lvl1pPr>
              <a:defRPr>
                <a:solidFill>
                  <a:schemeClr val="bg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A246F9-DF77-4309-9C13-4C38DD2E172A}" type="datetime1">
              <a:rPr lang="en-GB" smtClean="0"/>
              <a:t>20/11/2014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429123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656A8"/>
          </a:solidFill>
        </p:spPr>
        <p:txBody>
          <a:bodyPr/>
          <a:lstStyle>
            <a:lvl1pPr>
              <a:defRPr>
                <a:solidFill>
                  <a:schemeClr val="bg1"/>
                </a:solidFill>
              </a:defRPr>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187E34-055A-48E2-8425-0D646BBC17F9}" type="datetime1">
              <a:rPr lang="en-GB" smtClean="0"/>
              <a:t>20/11/2014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95205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AC6FC-C186-44E2-9BE3-30AEA98C509F}" type="datetime1">
              <a:rPr lang="en-GB" smtClean="0"/>
              <a:t>20/11/2014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312855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21B21-8DD7-46D4-BD29-BD029BC5ACFF}" type="datetime1">
              <a:rPr lang="en-GB" smtClean="0"/>
              <a:t>20/11/2014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338797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E02B4-24D0-48C6-8F5E-D4AB31CF4BC8}" type="datetime1">
              <a:rPr lang="en-GB" smtClean="0"/>
              <a:t>20/11/2014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3E0988-0A76-4B90-9ACA-6A5F9B380D3B}" type="slidenum">
              <a:rPr lang="en-GB" smtClean="0"/>
              <a:t>‹#›</a:t>
            </a:fld>
            <a:endParaRPr lang="en-GB"/>
          </a:p>
        </p:txBody>
      </p:sp>
    </p:spTree>
    <p:extLst>
      <p:ext uri="{BB962C8B-B14F-4D97-AF65-F5344CB8AC3E}">
        <p14:creationId xmlns:p14="http://schemas.microsoft.com/office/powerpoint/2010/main" val="229098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DAC58-FA4A-4557-8C92-7F560688D050}" type="datetime1">
              <a:rPr lang="en-GB" smtClean="0"/>
              <a:t>20/11/2014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E0988-0A76-4B90-9ACA-6A5F9B380D3B}" type="slidenum">
              <a:rPr lang="en-GB" smtClean="0"/>
              <a:t>‹#›</a:t>
            </a:fld>
            <a:endParaRPr lang="en-GB"/>
          </a:p>
        </p:txBody>
      </p:sp>
      <p:sp>
        <p:nvSpPr>
          <p:cNvPr id="9" name="Rectangle 8"/>
          <p:cNvSpPr/>
          <p:nvPr/>
        </p:nvSpPr>
        <p:spPr>
          <a:xfrm>
            <a:off x="0" y="6165303"/>
            <a:ext cx="9144000" cy="692697"/>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WSG - Logo v2-4white.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92280" y="5877272"/>
            <a:ext cx="1800200" cy="1272074"/>
          </a:xfrm>
          <a:prstGeom prst="rect">
            <a:avLst/>
          </a:prstGeom>
        </p:spPr>
      </p:pic>
    </p:spTree>
    <p:extLst>
      <p:ext uri="{BB962C8B-B14F-4D97-AF65-F5344CB8AC3E}">
        <p14:creationId xmlns:p14="http://schemas.microsoft.com/office/powerpoint/2010/main" val="406876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784" y="0"/>
            <a:ext cx="4310216" cy="2996952"/>
          </a:xfrm>
          <a:solidFill>
            <a:schemeClr val="accent2">
              <a:lumMod val="50000"/>
            </a:schemeClr>
          </a:solidFill>
        </p:spPr>
        <p:txBody>
          <a:bodyPr>
            <a:normAutofit/>
          </a:bodyPr>
          <a:lstStyle/>
          <a:p>
            <a:r>
              <a:rPr lang="en-ZA" sz="3200" dirty="0" smtClean="0"/>
              <a:t>Improving your management practice</a:t>
            </a:r>
            <a:br>
              <a:rPr lang="en-ZA" sz="3200" dirty="0" smtClean="0"/>
            </a:br>
            <a:r>
              <a:rPr lang="en-ZA" sz="3200" dirty="0" smtClean="0"/>
              <a:t/>
            </a:r>
            <a:br>
              <a:rPr lang="en-ZA" sz="3200" dirty="0" smtClean="0"/>
            </a:br>
            <a:r>
              <a:rPr lang="en-ZA" sz="3200" dirty="0" smtClean="0"/>
              <a:t>Learning workshop</a:t>
            </a:r>
            <a:br>
              <a:rPr lang="en-ZA" sz="3200" dirty="0" smtClean="0"/>
            </a:br>
            <a:r>
              <a:rPr lang="en-ZA" sz="2200" dirty="0" smtClean="0"/>
              <a:t/>
            </a:r>
            <a:br>
              <a:rPr lang="en-ZA" sz="2200" dirty="0" smtClean="0"/>
            </a:br>
            <a:endParaRPr lang="en-ZA"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33784" cy="6858000"/>
          </a:xfrm>
          <a:prstGeom prst="rect">
            <a:avLst/>
          </a:prstGeom>
        </p:spPr>
      </p:pic>
      <p:sp>
        <p:nvSpPr>
          <p:cNvPr id="6" name="Rectangle 5"/>
          <p:cNvSpPr/>
          <p:nvPr/>
        </p:nvSpPr>
        <p:spPr>
          <a:xfrm>
            <a:off x="6696558" y="3101529"/>
            <a:ext cx="2422024" cy="2215991"/>
          </a:xfrm>
          <a:prstGeom prst="rect">
            <a:avLst/>
          </a:prstGeom>
        </p:spPr>
        <p:txBody>
          <a:bodyPr wrap="square">
            <a:spAutoFit/>
          </a:bodyPr>
          <a:lstStyle/>
          <a:p>
            <a:pPr>
              <a:lnSpc>
                <a:spcPct val="115000"/>
              </a:lnSpc>
              <a:spcAft>
                <a:spcPts val="0"/>
              </a:spcAft>
            </a:pPr>
            <a:r>
              <a:rPr lang="en-ZA" sz="24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Cambria"/>
                <a:ea typeface="Times New Roman"/>
                <a:cs typeface="Tahoma"/>
              </a:rPr>
              <a:t>LEADERSHIP</a:t>
            </a:r>
            <a:endParaRPr lang="en-ZA" sz="2400" dirty="0">
              <a:latin typeface="Trebuchet MS"/>
              <a:ea typeface="Times New Roman"/>
              <a:cs typeface="Times New Roman"/>
            </a:endParaRPr>
          </a:p>
          <a:p>
            <a:pPr>
              <a:lnSpc>
                <a:spcPct val="115000"/>
              </a:lnSpc>
              <a:spcAft>
                <a:spcPts val="0"/>
              </a:spcAft>
            </a:pPr>
            <a:r>
              <a:rPr lang="en-ZA" sz="2400" b="1" cap="all" dirty="0" smtClean="0">
                <a:ln w="4496" cap="flat" cmpd="sng" algn="ctr">
                  <a:solidFill>
                    <a:srgbClr val="5C437A"/>
                  </a:solidFill>
                  <a:prstDash val="solid"/>
                  <a:round/>
                </a:ln>
                <a:solidFill>
                  <a:srgbClr val="00B050"/>
                </a:solidFill>
                <a:effectLst>
                  <a:reflection blurRad="12700" stA="28000" endPos="45000" dist="1003" dir="5400000" sy="-100000" algn="bl"/>
                </a:effectLst>
                <a:latin typeface="Cambria"/>
                <a:ea typeface="Times New Roman"/>
                <a:cs typeface="Tahoma"/>
              </a:rPr>
              <a:t>Commitment</a:t>
            </a:r>
            <a:endParaRPr lang="en-ZA" sz="2400" dirty="0">
              <a:latin typeface="Trebuchet MS"/>
              <a:ea typeface="Times New Roman"/>
              <a:cs typeface="Times New Roman"/>
            </a:endParaRPr>
          </a:p>
          <a:p>
            <a:pPr>
              <a:lnSpc>
                <a:spcPct val="115000"/>
              </a:lnSpc>
              <a:spcAft>
                <a:spcPts val="0"/>
              </a:spcAft>
            </a:pPr>
            <a:r>
              <a:rPr lang="en-ZA" sz="2400" b="1" cap="all" dirty="0">
                <a:ln w="4496" cap="flat" cmpd="sng" algn="ctr">
                  <a:solidFill>
                    <a:srgbClr val="5C437A"/>
                  </a:solidFill>
                  <a:prstDash val="solid"/>
                  <a:round/>
                </a:ln>
                <a:solidFill>
                  <a:srgbClr val="00B050"/>
                </a:solidFill>
                <a:effectLst>
                  <a:reflection blurRad="12700" stA="28000" endPos="45000" dist="1003" dir="5400000" sy="-100000" algn="bl"/>
                </a:effectLst>
                <a:latin typeface="Cambria"/>
                <a:ea typeface="Times New Roman"/>
                <a:cs typeface="Tahoma"/>
              </a:rPr>
              <a:t>CONTINUOUS IMPROVEMENT</a:t>
            </a:r>
            <a:endParaRPr lang="en-ZA" sz="2400" dirty="0">
              <a:latin typeface="Trebuchet MS"/>
              <a:ea typeface="Times New Roman"/>
              <a:cs typeface="Times New Roman"/>
            </a:endParaRPr>
          </a:p>
          <a:p>
            <a:pPr>
              <a:lnSpc>
                <a:spcPct val="115000"/>
              </a:lnSpc>
              <a:spcAft>
                <a:spcPts val="0"/>
              </a:spcAft>
            </a:pPr>
            <a:r>
              <a:rPr lang="en-ZA" sz="2400" b="1" cap="all" dirty="0" smtClean="0">
                <a:ln w="4496" cap="flat" cmpd="sng" algn="ctr">
                  <a:solidFill>
                    <a:srgbClr val="5C437A"/>
                  </a:solidFill>
                  <a:prstDash val="solid"/>
                  <a:round/>
                </a:ln>
                <a:solidFill>
                  <a:srgbClr val="00B050"/>
                </a:solidFill>
                <a:effectLst>
                  <a:reflection blurRad="12700" stA="28000" endPos="45000" dist="1003" dir="5400000" sy="-100000" algn="bl"/>
                </a:effectLst>
                <a:latin typeface="Cambria"/>
                <a:ea typeface="Times New Roman"/>
                <a:cs typeface="Tahoma"/>
              </a:rPr>
              <a:t>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706" y="3101529"/>
            <a:ext cx="1770857" cy="298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31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fontScale="90000"/>
          </a:bodyPr>
          <a:lstStyle/>
          <a:p>
            <a:r>
              <a:rPr lang="en-ZA" dirty="0" smtClean="0"/>
              <a:t>Management and organisational performance</a:t>
            </a:r>
            <a:endParaRPr lang="en-ZA" dirty="0"/>
          </a:p>
        </p:txBody>
      </p:sp>
      <p:sp>
        <p:nvSpPr>
          <p:cNvPr id="3" name="Content Placeholder 2"/>
          <p:cNvSpPr>
            <a:spLocks noGrp="1"/>
          </p:cNvSpPr>
          <p:nvPr>
            <p:ph idx="1"/>
          </p:nvPr>
        </p:nvSpPr>
        <p:spPr/>
        <p:txBody>
          <a:bodyPr>
            <a:normAutofit fontScale="92500"/>
          </a:bodyPr>
          <a:lstStyle/>
          <a:p>
            <a:r>
              <a:rPr lang="en-ZA" dirty="0" smtClean="0"/>
              <a:t>Governmental outputs and outcomes depend on several, including environmental factors; client/ consumer/ citizen characteristics; treatments (policy, core processes and technologies); organisational structures, and MANAGEMENT – managerial roles, strategies or actions</a:t>
            </a:r>
          </a:p>
          <a:p>
            <a:r>
              <a:rPr lang="en-ZA" dirty="0" smtClean="0"/>
              <a:t>O=f(E,C,T,S,M) (political economy approach)</a:t>
            </a:r>
          </a:p>
          <a:p>
            <a:r>
              <a:rPr lang="en-ZA" dirty="0" smtClean="0"/>
              <a:t>Increasingly challenged by new diffused, horizontal ways of organising delivery</a:t>
            </a:r>
            <a:r>
              <a:rPr lang="en-ZA" dirty="0"/>
              <a:t> </a:t>
            </a:r>
            <a:r>
              <a:rPr lang="en-ZA" dirty="0" smtClean="0"/>
              <a:t>- networks</a:t>
            </a:r>
            <a:endParaRPr lang="en-ZA" dirty="0"/>
          </a:p>
        </p:txBody>
      </p:sp>
    </p:spTree>
    <p:extLst>
      <p:ext uri="{BB962C8B-B14F-4D97-AF65-F5344CB8AC3E}">
        <p14:creationId xmlns:p14="http://schemas.microsoft.com/office/powerpoint/2010/main" val="2008833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a:solidFill>
            <a:schemeClr val="accent2">
              <a:lumMod val="50000"/>
            </a:schemeClr>
          </a:solidFill>
        </p:spPr>
        <p:txBody>
          <a:bodyPr>
            <a:normAutofit/>
          </a:bodyPr>
          <a:lstStyle/>
          <a:p>
            <a:r>
              <a:rPr lang="en-ZA" dirty="0" smtClean="0"/>
              <a:t>Strategic management and the performance measurement</a:t>
            </a:r>
            <a:endParaRPr lang="en-ZA" dirty="0"/>
          </a:p>
        </p:txBody>
      </p:sp>
      <p:sp>
        <p:nvSpPr>
          <p:cNvPr id="3" name="Content Placeholder 2"/>
          <p:cNvSpPr>
            <a:spLocks noGrp="1"/>
          </p:cNvSpPr>
          <p:nvPr>
            <p:ph idx="1"/>
          </p:nvPr>
        </p:nvSpPr>
        <p:spPr>
          <a:xfrm>
            <a:off x="457200" y="2060848"/>
            <a:ext cx="8229600" cy="4065315"/>
          </a:xfrm>
        </p:spPr>
        <p:txBody>
          <a:bodyPr>
            <a:normAutofit fontScale="92500" lnSpcReduction="20000"/>
          </a:bodyPr>
          <a:lstStyle/>
          <a:p>
            <a:r>
              <a:rPr lang="en-ZA" dirty="0" smtClean="0"/>
              <a:t>Strategic management drives policy implementation</a:t>
            </a:r>
          </a:p>
          <a:p>
            <a:r>
              <a:rPr lang="en-ZA" dirty="0" smtClean="0"/>
              <a:t>Strategic and performance management systems and procedures in the public sector has become “</a:t>
            </a:r>
            <a:r>
              <a:rPr lang="en-ZA" b="1" dirty="0" smtClean="0"/>
              <a:t>international standard practice</a:t>
            </a:r>
            <a:r>
              <a:rPr lang="en-ZA" dirty="0" smtClean="0"/>
              <a:t>”</a:t>
            </a:r>
          </a:p>
          <a:p>
            <a:r>
              <a:rPr lang="en-ZA" dirty="0" smtClean="0"/>
              <a:t>Outcomes-based government and evidence based decision-making </a:t>
            </a:r>
            <a:r>
              <a:rPr lang="en-ZA" dirty="0"/>
              <a:t> </a:t>
            </a:r>
            <a:r>
              <a:rPr lang="en-ZA" dirty="0" smtClean="0"/>
              <a:t>(facilitated by resource pressures and </a:t>
            </a:r>
            <a:r>
              <a:rPr lang="en-ZA" dirty="0"/>
              <a:t>changes in ICT) </a:t>
            </a:r>
            <a:r>
              <a:rPr lang="en-ZA" dirty="0" smtClean="0"/>
              <a:t> </a:t>
            </a:r>
          </a:p>
          <a:p>
            <a:r>
              <a:rPr lang="en-ZA" dirty="0" smtClean="0"/>
              <a:t>NPM impulses (private </a:t>
            </a:r>
            <a:r>
              <a:rPr lang="en-ZA" dirty="0" err="1" smtClean="0"/>
              <a:t>vs</a:t>
            </a:r>
            <a:r>
              <a:rPr lang="en-ZA" dirty="0" smtClean="0"/>
              <a:t> public sector contexts)</a:t>
            </a:r>
          </a:p>
          <a:p>
            <a:endParaRPr lang="en-ZA" dirty="0" smtClean="0"/>
          </a:p>
          <a:p>
            <a:endParaRPr lang="en-ZA" dirty="0" smtClean="0"/>
          </a:p>
          <a:p>
            <a:endParaRPr lang="en-ZA" dirty="0"/>
          </a:p>
        </p:txBody>
      </p:sp>
    </p:spTree>
    <p:extLst>
      <p:ext uri="{BB962C8B-B14F-4D97-AF65-F5344CB8AC3E}">
        <p14:creationId xmlns:p14="http://schemas.microsoft.com/office/powerpoint/2010/main" val="3392179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292483"/>
            <a:ext cx="8229600" cy="1408325"/>
          </a:xfrm>
          <a:solidFill>
            <a:schemeClr val="accent2">
              <a:lumMod val="50000"/>
            </a:schemeClr>
          </a:solidFill>
        </p:spPr>
        <p:txBody>
          <a:bodyPr>
            <a:normAutofit/>
          </a:bodyPr>
          <a:lstStyle/>
          <a:p>
            <a:r>
              <a:rPr lang="en-ZA" sz="3200" dirty="0" smtClean="0"/>
              <a:t>Strategic management, administration/management and governance</a:t>
            </a:r>
            <a:endParaRPr lang="en-ZA" sz="3200" dirty="0"/>
          </a:p>
        </p:txBody>
      </p:sp>
      <p:sp>
        <p:nvSpPr>
          <p:cNvPr id="3" name="Content Placeholder 2"/>
          <p:cNvSpPr>
            <a:spLocks noGrp="1"/>
          </p:cNvSpPr>
          <p:nvPr>
            <p:ph idx="1"/>
          </p:nvPr>
        </p:nvSpPr>
        <p:spPr>
          <a:xfrm>
            <a:off x="457200" y="1700808"/>
            <a:ext cx="8229600" cy="5157192"/>
          </a:xfrm>
        </p:spPr>
        <p:txBody>
          <a:bodyPr>
            <a:normAutofit fontScale="77500" lnSpcReduction="20000"/>
          </a:bodyPr>
          <a:lstStyle/>
          <a:p>
            <a:r>
              <a:rPr lang="en-ZA" dirty="0" smtClean="0"/>
              <a:t>Strategic Management encompasses </a:t>
            </a:r>
            <a:r>
              <a:rPr lang="en-ZA" b="1" dirty="0" smtClean="0"/>
              <a:t>a range of the generic functions </a:t>
            </a:r>
            <a:r>
              <a:rPr lang="en-ZA" dirty="0" smtClean="0"/>
              <a:t> - planning, directing, coordinating and reporting</a:t>
            </a:r>
          </a:p>
          <a:p>
            <a:r>
              <a:rPr lang="en-ZA" b="1" dirty="0" smtClean="0"/>
              <a:t>Informs </a:t>
            </a:r>
            <a:r>
              <a:rPr lang="en-ZA" dirty="0" smtClean="0"/>
              <a:t>organisation, staffing and budgeting </a:t>
            </a:r>
            <a:r>
              <a:rPr lang="en-ZA" dirty="0" smtClean="0">
                <a:sym typeface="Wingdings" panose="05000000000000000000" pitchFamily="2" charset="2"/>
              </a:rPr>
              <a:t> providing the vehicle to integrate and align across functions</a:t>
            </a:r>
            <a:endParaRPr lang="en-ZA" dirty="0" smtClean="0"/>
          </a:p>
          <a:p>
            <a:r>
              <a:rPr lang="en-ZA" dirty="0" smtClean="0"/>
              <a:t>Strategic management overcomes shortcomings of generic functional approaches by linking  the </a:t>
            </a:r>
            <a:r>
              <a:rPr lang="en-ZA" b="1" dirty="0" smtClean="0"/>
              <a:t>external environment </a:t>
            </a:r>
            <a:r>
              <a:rPr lang="en-ZA" dirty="0" smtClean="0"/>
              <a:t>with the internal operations.</a:t>
            </a:r>
          </a:p>
          <a:p>
            <a:r>
              <a:rPr lang="en-ZA" dirty="0" smtClean="0"/>
              <a:t>From a systems perspective strategic management contextualises the organisation and what it does (can do).</a:t>
            </a:r>
          </a:p>
          <a:p>
            <a:r>
              <a:rPr lang="en-ZA" dirty="0" smtClean="0"/>
              <a:t>Provides the basis to engage with the core concept of public administration, i.e. </a:t>
            </a:r>
            <a:r>
              <a:rPr lang="en-ZA" b="1" dirty="0" smtClean="0"/>
              <a:t>accountability </a:t>
            </a:r>
            <a:r>
              <a:rPr lang="en-ZA" dirty="0" smtClean="0"/>
              <a:t>as well as various goals of public sector action, i.e. </a:t>
            </a:r>
            <a:r>
              <a:rPr lang="en-ZA" b="1" dirty="0" smtClean="0"/>
              <a:t>efficiency, effectiveness and equity</a:t>
            </a:r>
            <a:endParaRPr lang="en-ZA" b="1" dirty="0"/>
          </a:p>
        </p:txBody>
      </p:sp>
    </p:spTree>
    <p:extLst>
      <p:ext uri="{BB962C8B-B14F-4D97-AF65-F5344CB8AC3E}">
        <p14:creationId xmlns:p14="http://schemas.microsoft.com/office/powerpoint/2010/main" val="313885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23528"/>
          </a:xfrm>
          <a:solidFill>
            <a:schemeClr val="accent2">
              <a:lumMod val="50000"/>
            </a:schemeClr>
          </a:solidFill>
        </p:spPr>
        <p:txBody>
          <a:bodyPr>
            <a:normAutofit fontScale="90000"/>
          </a:bodyPr>
          <a:lstStyle/>
          <a:p>
            <a:r>
              <a:rPr lang="en-ZA" sz="3600" dirty="0"/>
              <a:t>G</a:t>
            </a:r>
            <a:r>
              <a:rPr lang="en-ZA" sz="3600" dirty="0" smtClean="0"/>
              <a:t>lobal reform influence re performance measurement in public domain</a:t>
            </a:r>
            <a:endParaRPr lang="en-ZA" sz="3600" dirty="0"/>
          </a:p>
        </p:txBody>
      </p:sp>
      <p:sp>
        <p:nvSpPr>
          <p:cNvPr id="3" name="Content Placeholder 2"/>
          <p:cNvSpPr>
            <a:spLocks noGrp="1"/>
          </p:cNvSpPr>
          <p:nvPr>
            <p:ph idx="1"/>
          </p:nvPr>
        </p:nvSpPr>
        <p:spPr/>
        <p:txBody>
          <a:bodyPr>
            <a:normAutofit fontScale="92500" lnSpcReduction="10000"/>
          </a:bodyPr>
          <a:lstStyle/>
          <a:p>
            <a:r>
              <a:rPr lang="en-ZA" dirty="0" smtClean="0"/>
              <a:t>Commonwealth countries – this thinking very strong diffusion into Africa</a:t>
            </a:r>
          </a:p>
          <a:p>
            <a:r>
              <a:rPr lang="en-ZA" dirty="0" smtClean="0"/>
              <a:t>OECD – World Bank</a:t>
            </a:r>
          </a:p>
          <a:p>
            <a:r>
              <a:rPr lang="en-ZA" dirty="0" smtClean="0"/>
              <a:t>USA</a:t>
            </a:r>
          </a:p>
          <a:p>
            <a:endParaRPr lang="en-ZA" dirty="0"/>
          </a:p>
          <a:p>
            <a:r>
              <a:rPr lang="en-ZA" i="1" dirty="0" smtClean="0"/>
              <a:t>In Search of Excellence </a:t>
            </a:r>
            <a:r>
              <a:rPr lang="en-ZA" dirty="0" smtClean="0"/>
              <a:t>(1982)</a:t>
            </a:r>
          </a:p>
          <a:p>
            <a:r>
              <a:rPr lang="en-ZA" i="1" dirty="0" smtClean="0"/>
              <a:t>Reinventing Government </a:t>
            </a:r>
            <a:r>
              <a:rPr lang="en-ZA" dirty="0" smtClean="0"/>
              <a:t>(1992)</a:t>
            </a:r>
          </a:p>
          <a:p>
            <a:r>
              <a:rPr lang="en-ZA" b="1" dirty="0"/>
              <a:t>Score Card </a:t>
            </a:r>
            <a:r>
              <a:rPr lang="en-ZA" dirty="0"/>
              <a:t>Movement by Kaplan and Norton</a:t>
            </a:r>
          </a:p>
          <a:p>
            <a:r>
              <a:rPr lang="en-ZA" b="1" dirty="0" smtClean="0"/>
              <a:t>Public Values </a:t>
            </a:r>
            <a:r>
              <a:rPr lang="en-ZA" smtClean="0"/>
              <a:t>work by Mark </a:t>
            </a:r>
            <a:r>
              <a:rPr lang="en-ZA" dirty="0" smtClean="0"/>
              <a:t>Moore</a:t>
            </a:r>
            <a:endParaRPr lang="en-ZA"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7444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Considerations and concerns </a:t>
            </a:r>
            <a:endParaRPr lang="en-ZA" dirty="0"/>
          </a:p>
        </p:txBody>
      </p:sp>
      <p:sp>
        <p:nvSpPr>
          <p:cNvPr id="3" name="Content Placeholder 2"/>
          <p:cNvSpPr>
            <a:spLocks noGrp="1"/>
          </p:cNvSpPr>
          <p:nvPr>
            <p:ph idx="1"/>
          </p:nvPr>
        </p:nvSpPr>
        <p:spPr/>
        <p:txBody>
          <a:bodyPr>
            <a:normAutofit fontScale="85000" lnSpcReduction="10000"/>
          </a:bodyPr>
          <a:lstStyle/>
          <a:p>
            <a:r>
              <a:rPr lang="en-ZA" dirty="0" smtClean="0"/>
              <a:t>Political </a:t>
            </a:r>
            <a:r>
              <a:rPr lang="en-ZA" dirty="0" err="1" smtClean="0"/>
              <a:t>vs</a:t>
            </a:r>
            <a:r>
              <a:rPr lang="en-ZA" dirty="0" smtClean="0"/>
              <a:t> technical</a:t>
            </a:r>
          </a:p>
          <a:p>
            <a:r>
              <a:rPr lang="en-ZA" dirty="0">
                <a:sym typeface="Wingdings" panose="05000000000000000000" pitchFamily="2" charset="2"/>
              </a:rPr>
              <a:t>Power </a:t>
            </a:r>
            <a:r>
              <a:rPr lang="en-ZA" dirty="0" smtClean="0">
                <a:sym typeface="Wingdings" panose="05000000000000000000" pitchFamily="2" charset="2"/>
              </a:rPr>
              <a:t>shifts in institutional and organisational landscape</a:t>
            </a:r>
            <a:endParaRPr lang="en-ZA" dirty="0" smtClean="0"/>
          </a:p>
          <a:p>
            <a:r>
              <a:rPr lang="en-ZA" dirty="0" smtClean="0"/>
              <a:t>Use (non-use) of performance information</a:t>
            </a:r>
          </a:p>
          <a:p>
            <a:r>
              <a:rPr lang="en-ZA" dirty="0" smtClean="0"/>
              <a:t>Inadequate resources and capacity for performance measurement activities </a:t>
            </a:r>
            <a:r>
              <a:rPr lang="en-ZA" dirty="0" smtClean="0">
                <a:sym typeface="Wingdings" panose="05000000000000000000" pitchFamily="2" charset="2"/>
              </a:rPr>
              <a:t> became an industry in itself</a:t>
            </a:r>
          </a:p>
          <a:p>
            <a:r>
              <a:rPr lang="en-ZA" dirty="0" smtClean="0">
                <a:sym typeface="Wingdings" panose="05000000000000000000" pitchFamily="2" charset="2"/>
              </a:rPr>
              <a:t>Complexity, multiple and conflicting goals; arms-length implementation arrangements</a:t>
            </a:r>
          </a:p>
          <a:p>
            <a:r>
              <a:rPr lang="en-ZA" dirty="0" smtClean="0">
                <a:sym typeface="Wingdings" panose="05000000000000000000" pitchFamily="2" charset="2"/>
              </a:rPr>
              <a:t>Government-wide approaches </a:t>
            </a:r>
          </a:p>
          <a:p>
            <a:r>
              <a:rPr lang="en-ZA" dirty="0" smtClean="0">
                <a:sym typeface="Wingdings" panose="05000000000000000000" pitchFamily="2" charset="2"/>
              </a:rPr>
              <a:t>Appropriate approaches for different settings</a:t>
            </a:r>
          </a:p>
        </p:txBody>
      </p:sp>
    </p:spTree>
    <p:extLst>
      <p:ext uri="{BB962C8B-B14F-4D97-AF65-F5344CB8AC3E}">
        <p14:creationId xmlns:p14="http://schemas.microsoft.com/office/powerpoint/2010/main" val="1930947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smtClean="0"/>
              <a:t>KPA1: Strategic Management</a:t>
            </a:r>
            <a:endParaRPr lang="en-ZA" dirty="0"/>
          </a:p>
        </p:txBody>
      </p:sp>
      <p:sp>
        <p:nvSpPr>
          <p:cNvPr id="10" name="Content Placeholder 9"/>
          <p:cNvSpPr>
            <a:spLocks noGrp="1"/>
          </p:cNvSpPr>
          <p:nvPr>
            <p:ph idx="1"/>
          </p:nvPr>
        </p:nvSpPr>
        <p:spPr>
          <a:xfrm>
            <a:off x="467544" y="1484784"/>
            <a:ext cx="8229600" cy="4525963"/>
          </a:xfrm>
        </p:spPr>
        <p:txBody>
          <a:bodyPr>
            <a:normAutofit/>
          </a:bodyPr>
          <a:lstStyle/>
          <a:p>
            <a:pPr marL="0" indent="0">
              <a:buNone/>
            </a:pPr>
            <a:r>
              <a:rPr lang="en-ZA" sz="2800" dirty="0" smtClean="0"/>
              <a:t>2 areas, assessed through 3 indicators only</a:t>
            </a:r>
          </a:p>
        </p:txBody>
      </p:sp>
      <p:graphicFrame>
        <p:nvGraphicFramePr>
          <p:cNvPr id="3" name="Table 2"/>
          <p:cNvGraphicFramePr>
            <a:graphicFrameLocks noGrp="1"/>
          </p:cNvGraphicFramePr>
          <p:nvPr>
            <p:extLst>
              <p:ext uri="{D42A27DB-BD31-4B8C-83A1-F6EECF244321}">
                <p14:modId xmlns:p14="http://schemas.microsoft.com/office/powerpoint/2010/main" val="3943771349"/>
              </p:ext>
            </p:extLst>
          </p:nvPr>
        </p:nvGraphicFramePr>
        <p:xfrm>
          <a:off x="323528" y="2132856"/>
          <a:ext cx="8568952" cy="3753707"/>
        </p:xfrm>
        <a:graphic>
          <a:graphicData uri="http://schemas.openxmlformats.org/drawingml/2006/table">
            <a:tbl>
              <a:tblPr firstRow="1" bandRow="1">
                <a:tableStyleId>{0E3FDE45-AF77-4B5C-9715-49D594BDF05E}</a:tableStyleId>
              </a:tblPr>
              <a:tblGrid>
                <a:gridCol w="2592288"/>
                <a:gridCol w="5976664"/>
              </a:tblGrid>
              <a:tr h="716270">
                <a:tc>
                  <a:txBody>
                    <a:bodyPr/>
                    <a:lstStyle/>
                    <a:p>
                      <a:r>
                        <a:rPr lang="en-ZA" sz="2400" dirty="0" smtClean="0"/>
                        <a:t>AREAS  </a:t>
                      </a:r>
                      <a:endParaRPr lang="en-ZA" sz="2400" dirty="0"/>
                    </a:p>
                  </a:txBody>
                  <a:tcPr/>
                </a:tc>
                <a:tc>
                  <a:txBody>
                    <a:bodyPr/>
                    <a:lstStyle/>
                    <a:p>
                      <a:r>
                        <a:rPr lang="en-ZA" sz="2400" dirty="0" smtClean="0"/>
                        <a:t>KPA INDICATORS</a:t>
                      </a:r>
                      <a:endParaRPr lang="en-ZA" sz="2400" dirty="0"/>
                    </a:p>
                  </a:txBody>
                  <a:tcPr/>
                </a:tc>
              </a:tr>
              <a:tr h="1413682">
                <a:tc>
                  <a:txBody>
                    <a:bodyPr/>
                    <a:lstStyle/>
                    <a:p>
                      <a:r>
                        <a:rPr lang="en-ZA" sz="2400" dirty="0" smtClean="0"/>
                        <a:t>Strategic planning</a:t>
                      </a:r>
                      <a:endParaRPr lang="en-ZA" sz="2400" b="1" dirty="0"/>
                    </a:p>
                  </a:txBody>
                  <a:tcPr/>
                </a:tc>
                <a:tc>
                  <a:txBody>
                    <a:bodyPr/>
                    <a:lstStyle/>
                    <a:p>
                      <a:pPr marL="0" indent="0">
                        <a:buFont typeface="+mj-lt"/>
                        <a:buNone/>
                      </a:pPr>
                      <a:r>
                        <a:rPr lang="en-ZA" sz="2400" dirty="0" smtClean="0"/>
                        <a:t>Existence</a:t>
                      </a:r>
                      <a:r>
                        <a:rPr lang="en-ZA" sz="2400" baseline="0" dirty="0" smtClean="0"/>
                        <a:t> and quality of Strategic Plans </a:t>
                      </a:r>
                      <a:endParaRPr lang="en-ZA" sz="2400" dirty="0" smtClean="0"/>
                    </a:p>
                    <a:p>
                      <a:pPr marL="0" indent="0">
                        <a:buFont typeface="+mj-lt"/>
                        <a:buNone/>
                      </a:pPr>
                      <a:r>
                        <a:rPr lang="en-ZA" sz="2400" dirty="0" smtClean="0"/>
                        <a:t>Existence</a:t>
                      </a:r>
                      <a:r>
                        <a:rPr lang="en-ZA" sz="2400" baseline="0" dirty="0" smtClean="0"/>
                        <a:t> and quality of Annual Performance Plans </a:t>
                      </a:r>
                    </a:p>
                  </a:txBody>
                  <a:tcPr/>
                </a:tc>
              </a:tr>
              <a:tr h="1623755">
                <a:tc>
                  <a:txBody>
                    <a:bodyPr/>
                    <a:lstStyle/>
                    <a:p>
                      <a:r>
                        <a:rPr lang="en-ZA" sz="2400" dirty="0" smtClean="0"/>
                        <a:t>M&amp;E</a:t>
                      </a:r>
                      <a:endParaRPr lang="en-ZA" sz="2400" b="1" dirty="0"/>
                    </a:p>
                  </a:txBody>
                  <a:tcPr/>
                </a:tc>
                <a:tc>
                  <a:txBody>
                    <a:bodyPr/>
                    <a:lstStyle/>
                    <a:p>
                      <a:pPr marL="0" lvl="0" indent="0">
                        <a:buFont typeface="+mj-lt"/>
                        <a:buNone/>
                      </a:pPr>
                      <a:r>
                        <a:rPr lang="en-ZA" sz="2400" dirty="0" smtClean="0"/>
                        <a:t>Integration of M&amp;E into performance and                                                             strategic management </a:t>
                      </a:r>
                    </a:p>
                  </a:txBody>
                  <a:tcPr/>
                </a:tc>
              </a:tr>
            </a:tbl>
          </a:graphicData>
        </a:graphic>
      </p:graphicFrame>
      <p:sp>
        <p:nvSpPr>
          <p:cNvPr id="4" name="Rectangle 3"/>
          <p:cNvSpPr/>
          <p:nvPr/>
        </p:nvSpPr>
        <p:spPr>
          <a:xfrm>
            <a:off x="2195736" y="5517232"/>
            <a:ext cx="6120680" cy="369332"/>
          </a:xfrm>
          <a:prstGeom prst="rect">
            <a:avLst/>
          </a:prstGeom>
        </p:spPr>
        <p:txBody>
          <a:bodyPr wrap="square">
            <a:spAutoFit/>
          </a:bodyPr>
          <a:lstStyle/>
          <a:p>
            <a:endParaRPr lang="en-ZA" dirty="0"/>
          </a:p>
        </p:txBody>
      </p:sp>
    </p:spTree>
    <p:extLst>
      <p:ext uri="{BB962C8B-B14F-4D97-AF65-F5344CB8AC3E}">
        <p14:creationId xmlns:p14="http://schemas.microsoft.com/office/powerpoint/2010/main" val="422671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a:latin typeface="+mn-lt"/>
              </a:rPr>
              <a:t>Strategic management</a:t>
            </a:r>
          </a:p>
        </p:txBody>
      </p:sp>
      <p:sp>
        <p:nvSpPr>
          <p:cNvPr id="3" name="Content Placeholder 2"/>
          <p:cNvSpPr>
            <a:spLocks noGrp="1"/>
          </p:cNvSpPr>
          <p:nvPr>
            <p:ph idx="1"/>
          </p:nvPr>
        </p:nvSpPr>
        <p:spPr/>
        <p:txBody>
          <a:bodyPr>
            <a:normAutofit fontScale="85000" lnSpcReduction="20000"/>
          </a:bodyPr>
          <a:lstStyle/>
          <a:p>
            <a:r>
              <a:rPr lang="en-ZA" dirty="0" smtClean="0"/>
              <a:t>Processes and activities </a:t>
            </a:r>
            <a:r>
              <a:rPr lang="en-ZA" dirty="0"/>
              <a:t>to systematically </a:t>
            </a:r>
            <a:r>
              <a:rPr lang="en-ZA" b="1" dirty="0"/>
              <a:t>coordinate and align </a:t>
            </a:r>
            <a:r>
              <a:rPr lang="en-ZA" dirty="0" smtClean="0"/>
              <a:t>resources </a:t>
            </a:r>
            <a:r>
              <a:rPr lang="en-ZA" dirty="0"/>
              <a:t>and actions with </a:t>
            </a:r>
            <a:r>
              <a:rPr lang="en-ZA" b="1" dirty="0"/>
              <a:t>mission, vision and strategy </a:t>
            </a:r>
            <a:r>
              <a:rPr lang="en-ZA" dirty="0"/>
              <a:t>throughout the </a:t>
            </a:r>
            <a:r>
              <a:rPr lang="en-ZA" dirty="0" smtClean="0"/>
              <a:t>organisation in response to </a:t>
            </a:r>
            <a:r>
              <a:rPr lang="en-ZA" b="1" dirty="0" smtClean="0"/>
              <a:t>environmenta</a:t>
            </a:r>
            <a:r>
              <a:rPr lang="en-ZA" dirty="0" smtClean="0"/>
              <a:t>l</a:t>
            </a:r>
            <a:r>
              <a:rPr lang="en-ZA" b="1" dirty="0" smtClean="0"/>
              <a:t> conditions </a:t>
            </a:r>
          </a:p>
          <a:p>
            <a:pPr lvl="1"/>
            <a:r>
              <a:rPr lang="en-ZA" dirty="0" smtClean="0"/>
              <a:t>More than the </a:t>
            </a:r>
            <a:r>
              <a:rPr lang="en-ZA" dirty="0"/>
              <a:t>development </a:t>
            </a:r>
            <a:r>
              <a:rPr lang="en-ZA" dirty="0" smtClean="0"/>
              <a:t>of/ existence of </a:t>
            </a:r>
            <a:r>
              <a:rPr lang="en-ZA" dirty="0"/>
              <a:t>a strategic </a:t>
            </a:r>
            <a:r>
              <a:rPr lang="en-ZA" dirty="0" smtClean="0"/>
              <a:t>plan </a:t>
            </a:r>
          </a:p>
          <a:p>
            <a:pPr lvl="1"/>
            <a:r>
              <a:rPr lang="en-ZA" dirty="0"/>
              <a:t>I</a:t>
            </a:r>
            <a:r>
              <a:rPr lang="en-ZA" dirty="0" smtClean="0"/>
              <a:t>ncludes </a:t>
            </a:r>
            <a:r>
              <a:rPr lang="en-ZA" dirty="0"/>
              <a:t>the </a:t>
            </a:r>
            <a:r>
              <a:rPr lang="en-ZA" dirty="0" smtClean="0"/>
              <a:t>implementation </a:t>
            </a:r>
            <a:r>
              <a:rPr lang="en-ZA" dirty="0"/>
              <a:t>of the strategic plan </a:t>
            </a:r>
            <a:r>
              <a:rPr lang="en-ZA" dirty="0" smtClean="0"/>
              <a:t>(and its operationalized iterations, e.g. the APP) throughout </a:t>
            </a:r>
            <a:r>
              <a:rPr lang="en-ZA" dirty="0"/>
              <a:t>the organisation, the measurement and evaluation of results, and the implementation of improvements based </a:t>
            </a:r>
            <a:r>
              <a:rPr lang="en-ZA" dirty="0" smtClean="0"/>
              <a:t>on M&amp;E  </a:t>
            </a:r>
          </a:p>
          <a:p>
            <a:pPr lvl="1"/>
            <a:r>
              <a:rPr lang="en-ZA" dirty="0" smtClean="0"/>
              <a:t>Uses information on contextual factors and </a:t>
            </a:r>
            <a:r>
              <a:rPr lang="en-ZA" dirty="0"/>
              <a:t>the organisation’s </a:t>
            </a:r>
            <a:r>
              <a:rPr lang="en-ZA" dirty="0" smtClean="0"/>
              <a:t>performance </a:t>
            </a:r>
            <a:r>
              <a:rPr lang="en-ZA" dirty="0"/>
              <a:t>to revise the strategy and inform annual performance plans.</a:t>
            </a:r>
          </a:p>
          <a:p>
            <a:pPr marL="0" indent="0">
              <a:buNone/>
            </a:pPr>
            <a:endParaRPr lang="en-ZA" dirty="0"/>
          </a:p>
        </p:txBody>
      </p:sp>
    </p:spTree>
    <p:extLst>
      <p:ext uri="{BB962C8B-B14F-4D97-AF65-F5344CB8AC3E}">
        <p14:creationId xmlns:p14="http://schemas.microsoft.com/office/powerpoint/2010/main" val="314804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fontScale="92500"/>
          </a:bodyPr>
          <a:lstStyle/>
          <a:p>
            <a:r>
              <a:rPr lang="en-ZA" dirty="0" smtClean="0"/>
              <a:t>Baseline for KPA 1: SM is highest of all (around 3)</a:t>
            </a:r>
          </a:p>
          <a:p>
            <a:pPr marL="342900" lvl="1" indent="-342900">
              <a:buFont typeface="Arial" pitchFamily="34" charset="0"/>
              <a:buChar char="•"/>
            </a:pPr>
            <a:r>
              <a:rPr lang="en-ZA" sz="3300" dirty="0"/>
              <a:t>68% compliance rating </a:t>
            </a:r>
            <a:endParaRPr lang="en-ZA" sz="3300" dirty="0" smtClean="0"/>
          </a:p>
          <a:p>
            <a:r>
              <a:rPr lang="en-ZA" dirty="0" smtClean="0"/>
              <a:t>Compared with 2012 saw a slight </a:t>
            </a:r>
            <a:r>
              <a:rPr lang="en-ZA" dirty="0"/>
              <a:t>decline in SM </a:t>
            </a:r>
            <a:r>
              <a:rPr lang="en-ZA" dirty="0" smtClean="0"/>
              <a:t>scores in 2013 </a:t>
            </a:r>
            <a:r>
              <a:rPr lang="en-ZA" dirty="0"/>
              <a:t>(</a:t>
            </a:r>
            <a:r>
              <a:rPr lang="en-ZA" dirty="0" smtClean="0"/>
              <a:t>standards </a:t>
            </a:r>
            <a:r>
              <a:rPr lang="en-ZA" dirty="0"/>
              <a:t>for level 3 </a:t>
            </a:r>
            <a:r>
              <a:rPr lang="en-ZA" dirty="0" smtClean="0"/>
              <a:t>compliance were raised). </a:t>
            </a:r>
          </a:p>
          <a:p>
            <a:r>
              <a:rPr lang="en-ZA" dirty="0" smtClean="0"/>
              <a:t>There </a:t>
            </a:r>
            <a:r>
              <a:rPr lang="en-ZA" dirty="0"/>
              <a:t>were improvements, mainly slight, in four provinces; and deteriorations in four, some appreciable, for example, in the Free State and some National </a:t>
            </a:r>
            <a:r>
              <a:rPr lang="en-ZA" dirty="0" smtClean="0"/>
              <a:t>Departments </a:t>
            </a:r>
          </a:p>
          <a:p>
            <a:endParaRPr lang="en-ZA" dirty="0"/>
          </a:p>
        </p:txBody>
      </p:sp>
      <p:sp>
        <p:nvSpPr>
          <p:cNvPr id="5" name="Title 1"/>
          <p:cNvSpPr txBox="1">
            <a:spLocks/>
          </p:cNvSpPr>
          <p:nvPr/>
        </p:nvSpPr>
        <p:spPr>
          <a:xfrm>
            <a:off x="467544" y="260648"/>
            <a:ext cx="8229600" cy="1143000"/>
          </a:xfrm>
          <a:prstGeom prst="rect">
            <a:avLst/>
          </a:prstGeom>
          <a:solidFill>
            <a:schemeClr val="accent2">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ZA" smtClean="0"/>
              <a:t>Overall findings </a:t>
            </a:r>
            <a:endParaRPr lang="en-ZA" dirty="0"/>
          </a:p>
        </p:txBody>
      </p:sp>
    </p:spTree>
    <p:extLst>
      <p:ext uri="{BB962C8B-B14F-4D97-AF65-F5344CB8AC3E}">
        <p14:creationId xmlns:p14="http://schemas.microsoft.com/office/powerpoint/2010/main" val="252502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accent2">
              <a:lumMod val="50000"/>
            </a:schemeClr>
          </a:solidFill>
        </p:spPr>
        <p:txBody>
          <a:bodyPr>
            <a:normAutofit/>
          </a:bodyPr>
          <a:lstStyle/>
          <a:p>
            <a:r>
              <a:rPr lang="en-ZA" dirty="0" smtClean="0"/>
              <a:t>Findings</a:t>
            </a:r>
            <a:endParaRPr lang="en-ZA" dirty="0"/>
          </a:p>
        </p:txBody>
      </p:sp>
      <p:sp>
        <p:nvSpPr>
          <p:cNvPr id="10" name="Content Placeholder 9"/>
          <p:cNvSpPr>
            <a:spLocks noGrp="1"/>
          </p:cNvSpPr>
          <p:nvPr>
            <p:ph idx="1"/>
          </p:nvPr>
        </p:nvSpPr>
        <p:spPr>
          <a:xfrm>
            <a:off x="467544" y="1484784"/>
            <a:ext cx="8229600" cy="5040560"/>
          </a:xfrm>
        </p:spPr>
        <p:txBody>
          <a:bodyPr>
            <a:normAutofit fontScale="85000" lnSpcReduction="20000"/>
          </a:bodyPr>
          <a:lstStyle/>
          <a:p>
            <a:r>
              <a:rPr lang="en-ZA" dirty="0" smtClean="0"/>
              <a:t>Tendency is to </a:t>
            </a:r>
            <a:r>
              <a:rPr lang="en-ZA" dirty="0"/>
              <a:t>do better at planning </a:t>
            </a:r>
            <a:r>
              <a:rPr lang="en-ZA" dirty="0" smtClean="0"/>
              <a:t>than </a:t>
            </a:r>
            <a:r>
              <a:rPr lang="en-ZA" dirty="0"/>
              <a:t>operationalising </a:t>
            </a:r>
            <a:r>
              <a:rPr lang="en-ZA" dirty="0" smtClean="0"/>
              <a:t>strategies - the </a:t>
            </a:r>
            <a:r>
              <a:rPr lang="en-ZA" dirty="0"/>
              <a:t>average compliance for Strategic Plans is 89%, dropping to below 60 for Annual Performance Plans (APPs) and Monitoring and Evaluation (M&amp;E). </a:t>
            </a:r>
          </a:p>
          <a:p>
            <a:r>
              <a:rPr lang="en-ZA" dirty="0" smtClean="0"/>
              <a:t>Easier </a:t>
            </a:r>
            <a:r>
              <a:rPr lang="en-ZA" dirty="0"/>
              <a:t>for departments to complete the planning </a:t>
            </a:r>
            <a:r>
              <a:rPr lang="en-ZA" dirty="0" smtClean="0"/>
              <a:t>templates than to </a:t>
            </a:r>
            <a:r>
              <a:rPr lang="en-ZA" dirty="0"/>
              <a:t>link these to feasible implementation strategies and performance targets. </a:t>
            </a:r>
            <a:endParaRPr lang="en-ZA" dirty="0" smtClean="0"/>
          </a:p>
          <a:p>
            <a:r>
              <a:rPr lang="en-ZA" dirty="0" smtClean="0"/>
              <a:t>Room for improvement in integration </a:t>
            </a:r>
            <a:r>
              <a:rPr lang="en-ZA" dirty="0"/>
              <a:t>of strategy </a:t>
            </a:r>
            <a:r>
              <a:rPr lang="en-ZA" dirty="0" smtClean="0"/>
              <a:t>with resource management</a:t>
            </a:r>
          </a:p>
          <a:p>
            <a:r>
              <a:rPr lang="en-ZA" dirty="0" smtClean="0"/>
              <a:t>Realistic target setting is a challenge </a:t>
            </a:r>
            <a:r>
              <a:rPr lang="en-ZA" dirty="0" smtClean="0">
                <a:sym typeface="Wingdings" panose="05000000000000000000" pitchFamily="2" charset="2"/>
              </a:rPr>
              <a:t> multiple players should contribute as “critical friends” of implementing departments</a:t>
            </a:r>
            <a:endParaRPr lang="en-ZA" dirty="0"/>
          </a:p>
        </p:txBody>
      </p:sp>
    </p:spTree>
    <p:extLst>
      <p:ext uri="{BB962C8B-B14F-4D97-AF65-F5344CB8AC3E}">
        <p14:creationId xmlns:p14="http://schemas.microsoft.com/office/powerpoint/2010/main" val="1082762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accent2">
              <a:lumMod val="50000"/>
            </a:schemeClr>
          </a:solidFill>
        </p:spPr>
        <p:txBody>
          <a:bodyPr/>
          <a:lstStyle/>
          <a:p>
            <a:r>
              <a:rPr lang="en-ZA" dirty="0" smtClean="0"/>
              <a:t>Overall findings: M&amp;E </a:t>
            </a:r>
            <a:endParaRPr lang="en-ZA" dirty="0"/>
          </a:p>
        </p:txBody>
      </p:sp>
      <p:sp>
        <p:nvSpPr>
          <p:cNvPr id="10" name="Content Placeholder 9"/>
          <p:cNvSpPr>
            <a:spLocks noGrp="1"/>
          </p:cNvSpPr>
          <p:nvPr>
            <p:ph idx="1"/>
          </p:nvPr>
        </p:nvSpPr>
        <p:spPr>
          <a:xfrm>
            <a:off x="467544" y="1484784"/>
            <a:ext cx="8229600" cy="4525963"/>
          </a:xfrm>
        </p:spPr>
        <p:txBody>
          <a:bodyPr>
            <a:normAutofit/>
          </a:bodyPr>
          <a:lstStyle/>
          <a:p>
            <a:r>
              <a:rPr lang="en-ZA" dirty="0" smtClean="0"/>
              <a:t>Only 29% of departments compliant – down from 55% in 2012 (data quality problems)</a:t>
            </a:r>
          </a:p>
          <a:p>
            <a:r>
              <a:rPr lang="en-ZA" dirty="0"/>
              <a:t>D</a:t>
            </a:r>
            <a:r>
              <a:rPr lang="en-ZA" dirty="0" smtClean="0"/>
              <a:t>epartments </a:t>
            </a:r>
            <a:r>
              <a:rPr lang="en-ZA" dirty="0"/>
              <a:t>who are embarking on evaluations of major programmes have remained static on a low 19</a:t>
            </a:r>
            <a:r>
              <a:rPr lang="en-ZA" dirty="0" smtClean="0"/>
              <a:t>% (not managing to institutionalise an evaluative culture)</a:t>
            </a:r>
            <a:endParaRPr lang="en-ZA" dirty="0"/>
          </a:p>
        </p:txBody>
      </p:sp>
    </p:spTree>
    <p:extLst>
      <p:ext uri="{BB962C8B-B14F-4D97-AF65-F5344CB8AC3E}">
        <p14:creationId xmlns:p14="http://schemas.microsoft.com/office/powerpoint/2010/main" val="414380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a:bodyPr>
          <a:lstStyle/>
          <a:p>
            <a:r>
              <a:rPr lang="en-ZA" dirty="0" smtClean="0"/>
              <a:t>Learning from MPAT - analysis</a:t>
            </a:r>
            <a:endParaRPr lang="en-ZA" dirty="0"/>
          </a:p>
        </p:txBody>
      </p:sp>
      <p:grpSp>
        <p:nvGrpSpPr>
          <p:cNvPr id="7" name="Group 6"/>
          <p:cNvGrpSpPr/>
          <p:nvPr/>
        </p:nvGrpSpPr>
        <p:grpSpPr>
          <a:xfrm>
            <a:off x="1609724" y="1700808"/>
            <a:ext cx="5924549" cy="4248149"/>
            <a:chOff x="0" y="0"/>
            <a:chExt cx="5724525" cy="4000500"/>
          </a:xfrm>
        </p:grpSpPr>
        <p:sp>
          <p:nvSpPr>
            <p:cNvPr id="8" name="Text Box 2"/>
            <p:cNvSpPr txBox="1"/>
            <p:nvPr/>
          </p:nvSpPr>
          <p:spPr>
            <a:xfrm>
              <a:off x="0" y="3762375"/>
              <a:ext cx="137160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ZA" sz="800">
                  <a:effectLst/>
                  <a:latin typeface="Trebuchet MS"/>
                  <a:ea typeface="Times New Roman"/>
                  <a:cs typeface="Times New Roman"/>
                </a:rPr>
                <a:t>Source: Mc Lennan, 2014</a:t>
              </a:r>
              <a:endParaRPr lang="en-ZA" sz="1100">
                <a:effectLst/>
                <a:latin typeface="Trebuchet MS"/>
                <a:ea typeface="Times New Roman"/>
                <a:cs typeface="Times New Roman"/>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bwMode="auto">
            <a:xfrm>
              <a:off x="0" y="0"/>
              <a:ext cx="5724525" cy="39814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02153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From whom are we learning? </a:t>
            </a:r>
            <a:endParaRPr lang="en-ZA" dirty="0"/>
          </a:p>
        </p:txBody>
      </p:sp>
      <p:sp>
        <p:nvSpPr>
          <p:cNvPr id="10" name="Content Placeholder 9"/>
          <p:cNvSpPr>
            <a:spLocks noGrp="1"/>
          </p:cNvSpPr>
          <p:nvPr>
            <p:ph idx="1"/>
          </p:nvPr>
        </p:nvSpPr>
        <p:spPr>
          <a:xfrm>
            <a:off x="467544" y="1484784"/>
            <a:ext cx="8229600" cy="4525963"/>
          </a:xfrm>
        </p:spPr>
        <p:txBody>
          <a:bodyPr/>
          <a:lstStyle/>
          <a:p>
            <a:r>
              <a:rPr lang="en-ZA" dirty="0" smtClean="0"/>
              <a:t>Department of Trade and Industry (the </a:t>
            </a:r>
            <a:r>
              <a:rPr lang="en-ZA" dirty="0" err="1" smtClean="0"/>
              <a:t>dti</a:t>
            </a:r>
            <a:r>
              <a:rPr lang="en-ZA" dirty="0" smtClean="0"/>
              <a:t>)</a:t>
            </a:r>
          </a:p>
          <a:p>
            <a:r>
              <a:rPr lang="en-ZA" dirty="0"/>
              <a:t>Eastern Cape Department of Environmental Affairs and Tourism (DEDEAT</a:t>
            </a:r>
            <a:r>
              <a:rPr lang="en-ZA" dirty="0" smtClean="0"/>
              <a:t>)</a:t>
            </a:r>
          </a:p>
          <a:p>
            <a:r>
              <a:rPr lang="en-US" dirty="0" smtClean="0"/>
              <a:t>M&amp;E efforts in the two cases informed by two different “philosophies”, i.e. organizational learning and control</a:t>
            </a:r>
            <a:endParaRPr lang="en-ZA" dirty="0"/>
          </a:p>
        </p:txBody>
      </p:sp>
    </p:spTree>
    <p:extLst>
      <p:ext uri="{BB962C8B-B14F-4D97-AF65-F5344CB8AC3E}">
        <p14:creationId xmlns:p14="http://schemas.microsoft.com/office/powerpoint/2010/main" val="2786700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Key drivers of improvement </a:t>
            </a:r>
            <a:endParaRPr lang="en-ZA" dirty="0"/>
          </a:p>
        </p:txBody>
      </p:sp>
      <p:sp>
        <p:nvSpPr>
          <p:cNvPr id="13" name="Content Placeholder 12"/>
          <p:cNvSpPr>
            <a:spLocks noGrp="1"/>
          </p:cNvSpPr>
          <p:nvPr>
            <p:ph idx="1"/>
          </p:nvPr>
        </p:nvSpPr>
        <p:spPr>
          <a:xfrm>
            <a:off x="467544" y="1556792"/>
            <a:ext cx="8229600" cy="4525963"/>
          </a:xfrm>
        </p:spPr>
        <p:txBody>
          <a:bodyPr>
            <a:normAutofit fontScale="77500" lnSpcReduction="20000"/>
          </a:bodyPr>
          <a:lstStyle/>
          <a:p>
            <a:pPr marL="457200" indent="-457200"/>
            <a:r>
              <a:rPr lang="en-ZA" dirty="0" smtClean="0"/>
              <a:t>Publication </a:t>
            </a:r>
            <a:r>
              <a:rPr lang="en-ZA" dirty="0"/>
              <a:t>of its Standard Operating Procedures (SOPS) for Planning and </a:t>
            </a:r>
            <a:r>
              <a:rPr lang="en-ZA" dirty="0" smtClean="0"/>
              <a:t>Reporting</a:t>
            </a:r>
          </a:p>
          <a:p>
            <a:pPr marL="457200" indent="-457200"/>
            <a:r>
              <a:rPr lang="en-US" dirty="0" smtClean="0"/>
              <a:t>Formulation and implementation of </a:t>
            </a:r>
            <a:r>
              <a:rPr lang="en-ZA" b="1" i="1" dirty="0" smtClean="0"/>
              <a:t>policy </a:t>
            </a:r>
            <a:r>
              <a:rPr lang="en-ZA" b="1" i="1" dirty="0"/>
              <a:t>for the management of organisational performance </a:t>
            </a:r>
            <a:r>
              <a:rPr lang="en-ZA" b="1" i="1" dirty="0" smtClean="0"/>
              <a:t>information</a:t>
            </a:r>
          </a:p>
          <a:p>
            <a:pPr marL="457200" indent="-457200"/>
            <a:r>
              <a:rPr lang="en-US" dirty="0" smtClean="0"/>
              <a:t>Planning for multi-year Evaluation Plan</a:t>
            </a:r>
          </a:p>
          <a:p>
            <a:pPr marL="457200" lvl="0" indent="-457200"/>
            <a:r>
              <a:rPr lang="en-ZA" b="1" dirty="0"/>
              <a:t>Supportive leadership</a:t>
            </a:r>
            <a:r>
              <a:rPr lang="en-ZA" dirty="0"/>
              <a:t> (both politically and administratively </a:t>
            </a:r>
            <a:r>
              <a:rPr lang="en-ZA" dirty="0" smtClean="0"/>
              <a:t>)</a:t>
            </a:r>
          </a:p>
          <a:p>
            <a:pPr marL="457200" indent="-457200"/>
            <a:r>
              <a:rPr lang="en-US" b="1" dirty="0"/>
              <a:t>Hard work and commitment</a:t>
            </a:r>
            <a:r>
              <a:rPr lang="en-US" dirty="0"/>
              <a:t> by key stakeholders/ </a:t>
            </a:r>
            <a:r>
              <a:rPr lang="en-US" dirty="0" smtClean="0"/>
              <a:t>champions</a:t>
            </a:r>
          </a:p>
          <a:p>
            <a:pPr marL="457200" indent="-457200"/>
            <a:r>
              <a:rPr lang="en-US" dirty="0" smtClean="0"/>
              <a:t>Integration and alignment</a:t>
            </a:r>
          </a:p>
          <a:p>
            <a:pPr marL="457200" indent="-457200"/>
            <a:r>
              <a:rPr lang="en-US" dirty="0" smtClean="0"/>
              <a:t>People – capacity, learning and communication</a:t>
            </a:r>
            <a:endParaRPr lang="en-US" dirty="0"/>
          </a:p>
          <a:p>
            <a:pPr marL="457200" lvl="0" indent="-457200"/>
            <a:endParaRPr lang="en-ZA" dirty="0"/>
          </a:p>
          <a:p>
            <a:pPr marL="457200" indent="-457200"/>
            <a:endParaRPr lang="en-ZA" dirty="0" smtClean="0"/>
          </a:p>
        </p:txBody>
      </p:sp>
    </p:spTree>
    <p:extLst>
      <p:ext uri="{BB962C8B-B14F-4D97-AF65-F5344CB8AC3E}">
        <p14:creationId xmlns:p14="http://schemas.microsoft.com/office/powerpoint/2010/main" val="413476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Lessons</a:t>
            </a:r>
            <a:endParaRPr lang="en-US" dirty="0"/>
          </a:p>
        </p:txBody>
      </p:sp>
      <p:sp>
        <p:nvSpPr>
          <p:cNvPr id="3" name="Content Placeholder 2"/>
          <p:cNvSpPr>
            <a:spLocks noGrp="1"/>
          </p:cNvSpPr>
          <p:nvPr>
            <p:ph idx="1"/>
          </p:nvPr>
        </p:nvSpPr>
        <p:spPr>
          <a:xfrm>
            <a:off x="457200" y="1600200"/>
            <a:ext cx="5239198" cy="4709120"/>
          </a:xfrm>
        </p:spPr>
        <p:txBody>
          <a:bodyPr>
            <a:normAutofit fontScale="85000" lnSpcReduction="20000"/>
          </a:bodyPr>
          <a:lstStyle/>
          <a:p>
            <a:r>
              <a:rPr lang="en-ZA" dirty="0"/>
              <a:t>Policy rationale for M&amp;E comes from two different </a:t>
            </a:r>
            <a:r>
              <a:rPr lang="en-ZA" dirty="0" smtClean="0"/>
              <a:t>sources - two </a:t>
            </a:r>
            <a:r>
              <a:rPr lang="en-ZA" dirty="0"/>
              <a:t>different approaches to </a:t>
            </a:r>
            <a:r>
              <a:rPr lang="en-ZA" dirty="0" smtClean="0"/>
              <a:t>M&amp;E</a:t>
            </a:r>
            <a:endParaRPr lang="en-ZA" dirty="0"/>
          </a:p>
          <a:p>
            <a:r>
              <a:rPr lang="en-US" dirty="0"/>
              <a:t>MPAT indicators to be adapted to assist with integration between organisational and individual </a:t>
            </a:r>
            <a:r>
              <a:rPr lang="en-US" dirty="0" smtClean="0"/>
              <a:t>performance</a:t>
            </a:r>
            <a:endParaRPr lang="en-US" dirty="0"/>
          </a:p>
          <a:p>
            <a:r>
              <a:rPr lang="en-US" dirty="0"/>
              <a:t>M&amp;E function as a corporate support function is wholly under-capacitated, but more so in cases where M&amp;E typically concentrated in a strategy unit close to the </a:t>
            </a:r>
            <a:r>
              <a:rPr lang="en-US" dirty="0" err="1"/>
              <a:t>HoD</a:t>
            </a:r>
            <a:r>
              <a:rPr lang="en-US" dirty="0"/>
              <a:t>/ DG only.</a:t>
            </a:r>
            <a:endParaRPr lang="en-ZA" dirty="0"/>
          </a:p>
          <a:p>
            <a:endParaRPr lang="en-ZA" dirty="0"/>
          </a:p>
        </p:txBody>
      </p:sp>
      <p:sp>
        <p:nvSpPr>
          <p:cNvPr id="2" name="Rectangle 1"/>
          <p:cNvSpPr/>
          <p:nvPr/>
        </p:nvSpPr>
        <p:spPr>
          <a:xfrm>
            <a:off x="5696398" y="1772816"/>
            <a:ext cx="2908049" cy="3970318"/>
          </a:xfrm>
          <a:prstGeom prst="rect">
            <a:avLst/>
          </a:prstGeom>
        </p:spPr>
        <p:txBody>
          <a:bodyPr wrap="square">
            <a:spAutoFit/>
          </a:bodyPr>
          <a:lstStyle/>
          <a:p>
            <a:r>
              <a:rPr lang="en-ZA" dirty="0"/>
              <a:t>“Look at M&amp;E as a daily thing.  It is not a once a month, once a quarter thing where it is an adventure.  It should be part of your daily work, because if you do that, you won’t find yourself at the end of the year asking ‘what happened?’  Also, if you have a directorate M&amp;E, you have a strategy person, finance person, the linkages between those three people needs to come into play.” </a:t>
            </a:r>
          </a:p>
        </p:txBody>
      </p:sp>
    </p:spTree>
    <p:extLst>
      <p:ext uri="{BB962C8B-B14F-4D97-AF65-F5344CB8AC3E}">
        <p14:creationId xmlns:p14="http://schemas.microsoft.com/office/powerpoint/2010/main" val="143114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67" y="-15291"/>
            <a:ext cx="4833784" cy="6858000"/>
          </a:xfrm>
          <a:prstGeom prst="rect">
            <a:avLst/>
          </a:prstGeom>
        </p:spPr>
      </p:pic>
      <p:sp>
        <p:nvSpPr>
          <p:cNvPr id="4" name="TextBox 3"/>
          <p:cNvSpPr txBox="1"/>
          <p:nvPr/>
        </p:nvSpPr>
        <p:spPr>
          <a:xfrm>
            <a:off x="4939136" y="2014708"/>
            <a:ext cx="3856417" cy="2185214"/>
          </a:xfrm>
          <a:prstGeom prst="rect">
            <a:avLst/>
          </a:prstGeom>
          <a:noFill/>
        </p:spPr>
        <p:txBody>
          <a:bodyPr wrap="square" rtlCol="0">
            <a:spAutoFit/>
          </a:bodyPr>
          <a:lstStyle/>
          <a:p>
            <a:pPr algn="ctr"/>
            <a:r>
              <a:rPr lang="en-ZA" sz="4000" b="1" dirty="0" smtClean="0"/>
              <a:t>Governance and Accountability</a:t>
            </a:r>
          </a:p>
          <a:p>
            <a:pPr algn="ctr"/>
            <a:endParaRPr lang="en-ZA" sz="2800" b="1" dirty="0"/>
          </a:p>
          <a:p>
            <a:pPr algn="ctr"/>
            <a:r>
              <a:rPr lang="en-ZA" sz="2800" b="1" dirty="0" smtClean="0"/>
              <a:t>Salim Latib</a:t>
            </a:r>
            <a:endParaRPr lang="en-ZA" sz="2800" b="1" dirty="0"/>
          </a:p>
        </p:txBody>
      </p:sp>
      <p:sp>
        <p:nvSpPr>
          <p:cNvPr id="6" name="Title 1"/>
          <p:cNvSpPr txBox="1">
            <a:spLocks/>
          </p:cNvSpPr>
          <p:nvPr/>
        </p:nvSpPr>
        <p:spPr>
          <a:xfrm>
            <a:off x="4860032" y="0"/>
            <a:ext cx="4283968" cy="83671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 </a:t>
            </a:r>
            <a:r>
              <a:rPr lang="en-ZA" dirty="0" smtClean="0">
                <a:solidFill>
                  <a:schemeClr val="bg1"/>
                </a:solidFill>
              </a:rPr>
              <a:t>Lessons</a:t>
            </a:r>
            <a:endParaRPr lang="en-ZA" dirty="0">
              <a:solidFill>
                <a:schemeClr val="bg1"/>
              </a:solidFill>
            </a:endParaRPr>
          </a:p>
        </p:txBody>
      </p:sp>
    </p:spTree>
    <p:extLst>
      <p:ext uri="{BB962C8B-B14F-4D97-AF65-F5344CB8AC3E}">
        <p14:creationId xmlns:p14="http://schemas.microsoft.com/office/powerpoint/2010/main" val="1252999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smtClean="0"/>
              <a:t>G&amp;A - should we be worried? </a:t>
            </a:r>
            <a:endParaRPr lang="en-ZA" dirty="0"/>
          </a:p>
        </p:txBody>
      </p:sp>
      <p:sp>
        <p:nvSpPr>
          <p:cNvPr id="10" name="Content Placeholder 9"/>
          <p:cNvSpPr>
            <a:spLocks noGrp="1"/>
          </p:cNvSpPr>
          <p:nvPr>
            <p:ph idx="1"/>
          </p:nvPr>
        </p:nvSpPr>
        <p:spPr>
          <a:xfrm>
            <a:off x="467544" y="1484784"/>
            <a:ext cx="8229600" cy="4525963"/>
          </a:xfrm>
        </p:spPr>
        <p:txBody>
          <a:bodyPr>
            <a:normAutofit/>
          </a:bodyPr>
          <a:lstStyle/>
          <a:p>
            <a:pPr marL="0" lvl="0" indent="0" algn="r">
              <a:buNone/>
            </a:pPr>
            <a:endParaRPr lang="en-ZA" dirty="0" smtClean="0"/>
          </a:p>
          <a:p>
            <a:pPr marL="0" lvl="0" indent="0" algn="r">
              <a:buNone/>
            </a:pPr>
            <a:endParaRPr lang="en-ZA" dirty="0"/>
          </a:p>
          <a:p>
            <a:pPr marL="0" lvl="0" indent="0" algn="r">
              <a:buNone/>
            </a:pPr>
            <a:endParaRPr lang="en-ZA" dirty="0" smtClean="0"/>
          </a:p>
          <a:p>
            <a:pPr marL="0" lvl="0" indent="0" algn="r">
              <a:buNone/>
            </a:pPr>
            <a:endParaRPr lang="en-ZA" dirty="0"/>
          </a:p>
          <a:p>
            <a:pPr marL="0" lvl="0" indent="0" algn="r">
              <a:buNone/>
            </a:pPr>
            <a:endParaRPr lang="en-ZA" dirty="0" smtClean="0"/>
          </a:p>
          <a:p>
            <a:pPr marL="0" lvl="0" indent="0" algn="r">
              <a:buNone/>
            </a:pPr>
            <a:endParaRPr lang="en-ZA" sz="1800" dirty="0" smtClean="0"/>
          </a:p>
          <a:p>
            <a:pPr marL="0" lvl="0" indent="0" algn="r">
              <a:buNone/>
            </a:pPr>
            <a:r>
              <a:rPr lang="en-ZA" sz="1800" dirty="0"/>
              <a:t>Yes! </a:t>
            </a:r>
            <a:r>
              <a:rPr lang="en-ZA" sz="1800" dirty="0" smtClean="0"/>
              <a:t>Societies </a:t>
            </a:r>
            <a:r>
              <a:rPr lang="en-ZA" sz="1800" dirty="0"/>
              <a:t>that have succeeded do so on the basis of good governance – </a:t>
            </a:r>
            <a:r>
              <a:rPr lang="en-ZA" sz="1800" dirty="0" smtClean="0"/>
              <a:t>reflected in </a:t>
            </a:r>
            <a:r>
              <a:rPr lang="en-ZA" sz="1800" dirty="0"/>
              <a:t>rule of law, accountability and capability to </a:t>
            </a:r>
            <a:r>
              <a:rPr lang="en-ZA" sz="1800" dirty="0" smtClean="0"/>
              <a:t>deliver. </a:t>
            </a:r>
            <a:r>
              <a:rPr lang="en-ZA" dirty="0" smtClean="0"/>
              <a:t> </a:t>
            </a:r>
            <a:endParaRPr lang="en-ZA" dirty="0"/>
          </a:p>
        </p:txBody>
      </p:sp>
      <p:sp>
        <p:nvSpPr>
          <p:cNvPr id="3" name="AutoShape 2" descr="The Origins of Political Order (2011)"/>
          <p:cNvSpPr>
            <a:spLocks noChangeAspect="1" noChangeArrowheads="1"/>
          </p:cNvSpPr>
          <p:nvPr/>
        </p:nvSpPr>
        <p:spPr bwMode="auto">
          <a:xfrm>
            <a:off x="155575" y="-503238"/>
            <a:ext cx="685800"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4" y="1825601"/>
            <a:ext cx="1841277" cy="250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xQSEhUUEhQVFhUWFhwbGBgXGCEgHhwdHRkcHyAaHx8cHSggHxolIBwdITEhJykrLi4uGCAzODMsNygtLisBCgoKDg0OGhAQGiwkHyQsLCwsLSwsLCwsLCwsLCwtLCwsLCwsLCwsLCwsLCwsLCwsLCwsLCwsLC8sLCwsLCwsLP/AABEIARYAtQMBIgACEQEDEQH/xAAcAAABBQEBAQAAAAAAAAAAAAAAAwQFBgcCAQj/xABNEAACAgAEAwQGBgYGCAUFAQABAgMRAAQSIQUTMQYiQVEUMlJhcdEHI0KBkZIVU5OhsdIWJDNicoI1Q1Rjs8Hw8TZzdKKyNGSE0+EX/8QAGQEBAQADAQAAAAAAAAAAAAAAAAECAwQF/8QALxEAAgEDAwIFAgYDAQAAAAAAAAERAgMhEjHwIkEEE1Fh4YGhMpGxwdHxIzNxFP/aAAwDAQACEQMRAD8A0vBgwx4xxaLKxGWdiqAgEhS27GgKUE9cajIfYMQf9LcryDmNbiISCMkxSA6zVAKV1HqNwKw84NxuDNqzQPqCtpYEFWU+TKwDD8MCEhgxHw8ZhfMSZZXBmjQO6eQNfMfDUPPHsfF4TmGywcc5EDlD7J8R5++ul4FH+DDLLcUiklmhRrkg0cwURp1rqXcijYHh0xG5Ptlk5ZlhjlLszFVZUcozAE6Q+nQTQPjgQn8GIr+keW5U0xlAjgkaOViCNLqQCu4smyAKuydsKcG43DmgxhLHQQGDIyEEixs6g7je8CkjgxGcb49BlAhnYqHbStIzEkC6pAT0x5D2ggbkUx/rJYRWjAsUBLWCLWqPWsASmDDL9KRc2SLV34oxI4o7Kbo3VHodhhqe0uW05dhIT6SfqQFYs/v0gagB4kgAeOAJfBhnleJxySywo1yQaeYKO2tdS7kUbHlhlH2oypSF+Z3J5DFGxVgC4JGkkjumwQLq62wBM4MMcvxWKSeTLo2qWIKZAAaXV0BatNnyu8c8I4zDmhIYH1iOQxvsRTLV9eo36jY4AkMGGWU4pFJNNCjXJBp5i0dta6l9x28sHC+KRZgO0LagkjRsa6OtWN+vUb9DeAHuDEfkeMwzTTQxvqkgKiQUdiwNb9D0INdDiQwAYMGDABipfSepORoHSTPBTeR5q77+WLbjxlvqLwIUjtplJo8lGsmYM0hzkGmR41WrkFAqlAgHf33hPshnVh/SOYzbVm1e80oFALGp5ZjHijKdj1JPwu9st9RePDGD1A392LIMfyUuYy5g4lNlZELTtJmJi6FTDmCqhdIbWAg0EAjY30xP8T4H6VxPNNG/Lnhhy7wSg+q3f2PmjDYjyONCK+FbYAo8hhIMu4O2YzbcbBjMWZeGFDHf2xFIpCn2WqwfJhv44s3ZPtNkzDlsujqkoVY/RyCHV1G4KkbUQTqxaggsmhZ6mtzWPOUt6tI1edb/AI9cJBnHD0y75HiS5tnSFuJTBnS7Q8xCrbA0AaNnbE12E4xLNJmYmnGaihKcvMhNOrUCShI7rFdtx9/UYt2gbihv1264I4wopQAPICh+7CQVHt5C7z8OWOQxOcw+mQKGK/VNvTbHy388I9qSctJwybMSl0hmkEs5Wt5IyqswUUova+mLqVHl0wMoIoiwfA4ApHDM8mZznEJ4G1wjKpHzB6pcByQp8aBF154gewT+hvlZM1TJmsukeXnP+qIv+rnwUN1DbX4+NaoiACgAB5AbfhgMYqqFeVbYSCj5fi8OS4nxA5pxEJlgkjLdHVItLafMg7V1xx2d4SJuBmOdGUOs0gB2Zbkd0YeR6HF6kiVq1KDXSxdfjjs4SDOeH5v0Pgqyxktms5VMTbyTzGgbPUgbj/DhHsjG+QzkMT5Z8vDmYVi77I2qeIXruNiAWUkUepxpWgbbDbpt0x6VB6jphIMhZ8xG8/Ect33zOanytXtpYqkD+VrIv/uAxL9m54+ER8ThJtcrypF1fbaSFQPzOoHuvGjBB0oV8MBjB6gfhhIMn4Gk+Qnyk8+XkiEpaLNzOyESNM5dHIRrXS+1sOm2Nax4yg9Rfxx7g2AwYMGIUxz9LZj9fN+0b54fZd828ZcTTeFfWtv1va/vw97PMOSLoHmBB3TuTv4EeGHPpcZYC93JC2h3rY339twccN3xlSqdNNOz/wCm+iyoTb3K3+lsx+vm/aN88H6XzH6+b9o3zxa9ayKx1LRTUCyGqO1nvGhZ32xW8r2dzMu0UYk/wSRt9/dc46PDeI85PERz2Ndy3ojIh+l8x+vm/aN88H6XzH6+b9o3zwpxLgOZy66poXRfaIsfeRYH34YyRMtalI1CxYIseYvqPfjpNRK8KlzeYk5cc8pNEm5WAAAsn1sT3GODZyNFaOWfuRXMDK4phRbq1bB16f3vLEX2Jgi56vPNy17yqosNIdNFAwoJYYC7F3W2NUn7KQPGwUzDWtEmaQ2p02vfZh3goBNdB7hiwDFf0vmP1837RvnhbKccmV1ZpZmAO6mRt/34547ww5aZ42ZCVYilayBe10TRI3om/PDIxNpDaTpJoNRonyB6XjFpNQypwW7IceZ6ZZCiq9yLI+q1bqVJNgLWwFnvYdcBOYd3meVxGxJRC1gg7g9TpA92K7D2SzrqGXLSUelgA/gxBw+zWbzMYIYRQVZamQs5C0F0aiTdAUBQ8aGPNv8Ag7kOm0/xevZfq59d0dNu9TM19ixnjIIblMZSoshW2HlbHb+OIns3mMxK7zyyOEIpV1ELZ8hdUBtfvx3wZ4oe6A1yJr1CtLEAEhAD4aqqvD3YQ/S5zOYSJARGr6nJO50G/DYLYHx2x5tNNdKrooTiM1N5jv8Am9vv7dLabpdW/ovUm+MCR4mWOR1kq10sQdj0sHx6ffiN4BxqUxtz9f1exezYr2h623n8icd9pJ3h5cyb6CVYeBVq6/eBv51gHHI5ISxV6ak02LJbalNgfwNb412/Mfh0o1Ut7zml7NfVfQyq0+ZvDS/Me5qZsxC3InIPgyt4+RPUfxxD5Tisyxqry6WiLGUO1sQKZRZYnvbrYsjbbDZVmhassYxEpFrI8SG2W9L63ViQP4e44aZvhGYnbUscICqFASeI0B0/1pN49Hw/hK40tzQ8p9/TP0+/35rl6mZjOzOeIdoXdQI2mSj63NYk34Gj59PIDHvGc3mY3UF50DIjAc1z1UXXeP2tQq9qxL9nezsiGQTLF3lFxs5bowIf6qx1Fbnz23xYuLcOWbdUjDKsgUlpGoyFSWBCCqBahuO9j1qKFQoX8nJVU25Zm/6XzH6+b9o3zwfpfMfr5v2jfPEhP2PzietEoHgxljAI8xqcGq33AwgOzeYPRY9//uIf/wBmMiDb9L5j9fN+0b54MM3SiQasEg0QRt5EbEe8bYMATHC+JRxxqrarEwkNC9l+/qcKZN45JI9LkFS5pgq3qbpZer36C7A+7Dz+geZ9uH8zfyYkeDdghqvNSd0H1IvtfFmqh4UB94xz/wDnoluXk2eY4SLJ2S4TDp0tDzHRAjM0kboa/uo7VdWAQTi5LAqppUBBX2KGnbw2rb4YrkOYeIcrLQwxQqDppiWJ/wAOmgfHUS3wOJaDPqqhTrY+JPj5/a2Huxuoppo2Mam2Z9w/NHKxCKRZM2M/HzmjJplQqdRL3byFAPZop78Ne1pygjKAsGSMMkTiUyxvJGlanLFNIVYxpPQIQASbxYOLcNkfJ5aKJgs+XICS2RSBWTYgXbLpsdOvWsJcI4ZmI0j1TMHSVnk0uSswY2TJqUEsBQ3JBAra7GUmJA5sZQ6XLywRSgMkK5cJ0RQfrWBR0JUE7GyQTi9dh1jMQfLE8lgQVZidLqQO6KAUEXYoCwCBuSY/iPC4p2Qvl4zdCS5H0oAADylXSNRCqL7vqjrVYseVzcMShI00KOiqoA/ccJQKb9J2U1TQEpI6bF9IWtIbvAGtfMIPS6NbDbDfIT5bkq8UZzbQyKI0i5qIhtmjL8xtyGZgGIPrVv1xL8ay7Sz80QQu6f2TPLIo2NjXGqlXpgD1F0PLETxHhObIcQy6NZUk85gq0hBRECd1CT01H1V2HgkDzgDtmc5DnxLIqZjXHyhQoxoaRiNnXaRgaBBrF14lkI5VqSGOX3OAfwsHf8MQmVRUOUVVCx5dGsL7ZTQK91M5JO9ke/D7PZ4mjESrA7hh3SPeL6jr7+li7FlAzHtV2djVmGXh5On1hJmYvHwClyw63bECh8MI5TjwVHAVRIpRe6b1AGjp2HgNhv62L3xLJpnVK5yFAy3y5YXJYfmUV/hJYYpk/YSZJLhlQqCCrNattv0AYbfHHP4ixReUVdjZbuVUPA8z3GUUrdFGickMK3BAC0293qFV/DFK4hmua+rSF2Arr08zQs/cPAeGLRm+x2blNvJCSBQokADyACUMIf0DzPtw/mb+TGjwng6LCnuZ3rzuf8JX6PZU5TKIyz6ySVUE0AKu0Ows739rFnkbvhTBNdXWgHbb/d11sfhiL7DcFfJyFpShsGtBJ66dtwPIYncjmJvSHkmZSgLCIINwhOwboL9+O6UaBjIqawDBKHINAIASNz4J0B6/HA8SgW+XnobXTHqfcn7sI5H08GR5poml5TrEQuwLFTuNA2tR59PfjrINn2as3LE8dqQEFHUsiNfqDbSGH3j44SgOZZgAZGgmXp3qN7+/RfkK/wC2OZGTZmyzkbEM8d1d72YzRuvfvjpJc1JHmEzLREMV5OgEUAxJ1bda09L8cPIc1M0Uizspcy2hQbCMMpW7+1sfniygY5xyRWnfRGsSqdIVdx3druhdnfoPDBiw53sRmHkkcPDTOzC2boWJ9jrj3EkF/OOUkU9CD8Dhvxb+wm/8p/8A4nGAQw5FOFpMshTiIfu6HbV/aeIGy9zcHbevPGKRT6JwnDmEe9DK1ddLA1+GMz4i0/E85Bw+Z2ijjyscuaVNi7lFLL8LdRXQWx32pftT2CgymXfNcPMmXny6mQESMQwXdgdRPgD7j0IIOEA0hmA6kC+mBmA6kD44y3tJxQ5r9AzkANJmFLAdNWuINXusHEv9Nn+jT/50f8GwgF5aZRsWUfeMe81euofiMZX9MHZ3LpGmaVPrpcxGjtqO68ttquh6o3A8MK/SDwCDJZXKx5ZCiNxCNiCxbcoRdsSegGEA1EnHEM6vehlauukg1+GM+7SB+JcVPD2kZMtBGJJlQ0ZCdJ0k+XfX/wBx61Vg4J2HymTnE+WRo20MhGssGDEGzqJII0+B8TgCxSSqtaiBZoWas+Q8zjomuuMl+kZps9m5Y8sSF4dAZWI8ZbDUK+0ABXvVhi0cW4uM5wOXMCvrMqxYDwYCmH3MDhALkDfTHuIDsB/o3Kf+Qv8ADEV9J/FpoooIMu2iXNzCIP0Kg0DR8CSwF+V+OALf6QmrTrXV7OoX+HXCjGuu2KL/AP5RkeVp+t5tf2+s6tXtVenr4V9/jiAj4tNLwfiWXzDa5co3KLnqwDgCyepBVhflWEA1hHB6EH4HHjSqNiQD7zjDcnDlo24Y3DWb05zHz1jZiKIXXrvYb3YG1XY2GLP2h4JDnOPCHMLqj9DDUGI3DNRsEHxwgGnYTMy+0v4jGc5HLvwnieXy0Ujvk82GCxu18tx7PkL0/EMbsgHFSi/Roz/Ef0kjt/Wn5WjX+sk1XoI/u9cIBuhlUdSN+m+OgcZL23hybS8HV9skYj6xIqIrGVs3qG1eN4e/RoFXiGcTJM7cPCjTZJUSdzZS2/6zfxAF3scIBp2DBgxCjbiSFoZVUWTGwA8yVNDFT+jfswsGTiOYy0a5lS9syKXHfOnvUT0rxxb/AEpPbT8w+eD0pPbT8w+eKQp3a3gOZTNpxHIBXlVNEsLEDmJ7iSN69/2VIuqMfxfOcT4lGcquSOUjk2mlle6XxCigSD7gb6bdcaD6Untp+YfPB6Untp+YfPCQUDtl2dmiThi5OFpxk5NRAIBOgxkWT0LFTuAep2xx2yTPcR4c6HIvDKJ0Kx8wOWUBra6UCumNC9KT20/MPng9KT20/MPnhIKh9KXCJszlYUgjMjLmEYgVsoRwTuR4kfjhT6TOEzZmLLCCMuUzSOwFbKA1nc+/Fr9KT20/MPng9KT20/MPnhIKb2r4Hmos6vEcgqySaNE0LGuYvmCa3oDx+wp33Bc8L7R56VnL8OeFEidu84LPIK0othdjvvR+7Fp9KT20/MPng9KT20/MPngDOOy/0fzNE02YzWay887s8qQuFG7GtVXZNk9ftY84Z2dzWWyvE8iI3eJlZss+3e1AAr12Pq+AFhsaR6Untp+YfPB6Untp+YfPCQU3sNns7GmXyk3D3jjRNLTmVT6qkg6AviQBV+OJLt72abPQKIn0TwuJImPTUPAnwB238wMWD0pPbT8w+eD0pPbT8w+eAKKO0/F9HL/RZ59VzOYOXftV0+7XXvxwOxssHCc3F/bZrM9+TT4sWXugmrA3N+ZOL76Untp+YfPB6Untp+YfPCQZxluzuayLZLN5SFmcwRxZzLggFqQWws1qFdb6gebYdcfhzkXFlzmXyb5hPRhHWsJuSSbJs2Ntq8cX30pPbT8w+eD0pPbT8w+eEgpXBOCZvNZ5c/xBFhEKlYIFbVV33mI28SfMmthW8VwgcQyOcz7x8PedMxmCytzVTYPIQejXYf3dMaV6Untp+YfPB6Untp+YfPCQUjtHwibOZrhksmWPLCv6QhIYJrVbRul+IsDwwv2L4fmchPLk2RpMnZfLzbdy9yjb399esCejbXD0pPbT8w+eD0pPbT8w+eEgWwYR9KT20/MPngxAZpxfh7xsrRBHjk9RhGn4Hu9f+vImSy+VigAWdYnmKs5VlACqqliO6t6yAavp4+59nZ1GlmjUh4SEiYkcn/eDT4DrqNHe7F2zTj/Fny3LCC30rc9buBR0g+zt9+nf1QBzS2kuc5uboiSN4xkaUTZfS8LdPq0JU+R7vX/r4POHZBIwnpAiMkpAjjZAAL+02lbryA69elapH0ldEMrQqUpv6sbUE166hQTQq9xtpNeqNK2WkIOWj0vI0ljmxAalUgkojMdq8ST0J8D3mpwkIyV7ieVDx8/KhDGfWTQpKH8tkfL3VjvhuTWNBLmhHTGo4yijUSas0thb615EDeysxFm9cSyGKgJe/Ey6ecbPgu+vpYqrYbd8go5zPmHLcxUDEuTH4iDc7AnfVXT4A9fVam6Y/vfn9CMjHiWRWRWfLCPVGSskaopFg1a6lvTf8RfUEocJygCGfMhFiHReWgLHyHd94+FjrYBk8hn2nyzOyhGUgyOdhMAR3WYb3QO43oEndQcOHzYWKaVYRpMndy4FiJhW5DCwevdqrvbugGtuI5zmwjIxzuSjlDjLiFZY92RVBUitVjWL6Hf4E7i9Mfwfh7Nqkn0JEnrXGlk77Db3H8D0AJFmzMhL5iPTLGyIPrpQuvSVvSxBogk0PHovQmkIcyhWWRYVCCNQcuLIY0frDqo0djY62u51scSWk+c53ES0MpctDONECxRylQ6AKDqVugOpfX8wBR8KOzRPC+HSyOQ4RETd2MaUB7u7v93mMTHZ7jMmYZ1dRqo6JQB9UPEX4J8OnUDwLvh0oJGlFAjiOtVJJzG+7HVtWxsi60tR7gqy6Z/f459REwMnjy0oCRiKNnBMTaRbaSVIfUNIJIJBG1dfaEPlOGTvKYyqLp9djGgCgdTuuLTlc6W9HuCQCRXK2i6Yip0gxC9gBVg1ex945yjXIqAKHRpNUqkkzj2AGGk+Ve8bDUQYqmpQaGNZRhoAiFsUWXSNRdQCSRprQdQA8f4GHPC8xzuToS/PlpVefSv+r6b4k8tx9mzPKMAMWqlhAvSbNML+1v63U3vYNGSY/W8sleZzgwzNmwK/svZB8auvHw1YUtrnOb9g0MtOUQFGETaSqPJpGoOwJGkBdJQaTd1d+HhEZ7hUySiNVRg/qMI0II8/V/6+O2LJPnqWU+jSaEmRCmhRG2rqz9DrtRRHq0oFbV5nnAkZWALPo0u1g5ff1SFFC+lbdKo+qFDa5zm4aGSxZaEFJVikdFBlOkWoLBaTSK1AsCb2ofeYrjHDpI2BjCPG/qMI0/D1dsSnHuNvDNoSMUf7S1H121d7wYEHYbjvXuSSX2fmUUxjDa4aRGJHIs+v3fDe7NE6gbGollLac85z1DQwgysUA0zrE82kuysgAVVFkd1f7QgbA7Dx32WO4xkCoWWAK8L9KjUlT7J7vXf9/vxZ3nZZNASRmXLs5miVbfQLAJPWK9q6kgAjwVu2ZXRDIYVKFWHo5tRen+0XSCaFE7jbS1eotFU5kNYIvKZCKJAc2yKzi1URoSB5ndetgjr57CixiRzeaEUcQeFcySthyLAG3dBDA7eN35dBbGNdVzO6M1TgQ4vxvkMKf6500TlKoqeo/wAXvHjdeZcTTAqmhIpMsEJQMSCsirYBYAm2IqtgRVFSO66bsVGSSWBJ6nSf58Osj2c5N8qXTfWkv+LGj7xuKBFEXjoduUkalVkh+IcZfLiN2YLmgCPqwBSkAaSCKsAVVbUo6ggLZbMAxxcnQ0Fjm6iQysft6gGK0elAjwI3supux0bksz2T4lT/AD4WyXZgQkmKTST17lj7wzEH7xiO3iBqyRWZ4o0MUckulJlIaFYx6i70Dd2N/Hc6mJ6i/cvnjJDri0OWe8ysnUgndthsBd2Bsd9xQEjmuySyMWkfUx8Sp/nx7k+yqxNqjk0t5hT/AM3rDy3HOfGC6skbms3y4WMoREV/6sI/W7rCnsgWDpuyNyBQABA5yPFnnSWWPS2ZY3IrgHWoA7oArah8aAroblc52VEp1SSaj71I/cHAHwArHGW7IJGwZH0sOhCn+fBW3pgmrIznzA5cvNCDL13KJZnfT11MFJq9PQADbqQcN+F8abMF2DXmtIWMyAEFQCNIAABY34jfU3iVxM53szzqMsusjpaV+5WAH3DDdOxkamwwBHiFP8+KreIGrI3ykpGrUkUcBQGbTZJc7lQWAor4DcDqS2GvCeNCZwpfvxJpy5egq0QR9+3U3VLewJxO53s8ZhUs2oDwKV/BhZ95snxJwzXsXGDYYAjodJ/nxFbxH6DVkSys82oakiSg3pJ723eI0gEAJq9alJJJ+zVBlkuNxPKISx5UbMYQ1UGa+tCyLP72rwGJ/M8BaRNDzEqPDR7q6hrP335dNsMv6Exe0Pyn+fEVpldYhHJPzLKQiYsRJJ/uwAQ9adPe1VqBN1sLNlieOQ87kam9GMmutq19LvrXuvy3vfFjfgLFOWZjo8tH/PVqrc7XW58zbD+hMXmPyn+fFpttbkdQnLPmNZpYjJqXlOLA0Ue/prSdABAZiNN7jbux/EeNxpI0SseXJp9I0VpYr7NiwP8Al4eAsUfAWVOWJiE8tPw8dVjoNgd6F9BTL+hMXtD8p/nwptwHVIhnZXZrWOGQaQcsaPUkDTQB10G1aSRve5Dd5rxfjfJatf1siaJylEEEm/v36jzavMzuV7PmJSkc2lT1Gi/CtrYkdT0rqR0JBaP2LjJJLAk9TpP8+FNtph1CE+YNKY1jfL8tuXZIIcKToLKCTr6EGgfArWyHEeMvluW7MBmqIblgClIA0kEVYA8ttKjqCBM5Hs8YQRFLpB60l/xY0feNx1BBw1l7GxsSWayfEqf58RW2nzn8FdeBvlppmij9BKaK7wYAnVtZOrz8PhvvZJh3B2TVL0Sab8lP8+DEdqrs/v8ABdaLJgwYMdBqI3tFxlMnl3zEtlUrYdWJIAUe8k464BxZM3l48xHemQXR6ggkFT7wQRjP/pO43A2dymUzDhMvGwmzBILA7HShCgk2AR0/1gOO/op4xCMxm8nDJrh1mbLmiO6a1LTAEVa7V4McWMELXwTthBmczPlQGSWB2WmrvhGKllryrp1o/GnPGe0ceWny0Dq5bNMVQqBQIKjvWQa7w6XjMeHdnGzeb4pJA5jzWXzZeBwaFmSa1PhR0jfw+BIKmY7S+m53hXMQx5iHMOk8ZFU1x7i/A0dvAgjyJsAu/Hu3UWVzJyxy+ZlkCBzyUDd0+NagdvhiQ7M9q8tng3IYh09eNxpdfDceV7WCRiu5b/xHL/6IfxTCHF1UdosryP7Rom9I0+Wl6LV40B18k92IC98UzqwQyzMCVijZyB1IUEkC9r2xT8r9KOVYoZIc1DHIaWWSMcv8wY7fC8WHtn/o/Of+ml/4bYzHhmQ4hn+GZfJpl40yxIPpDSAkgOxvQDqG9+G9eF4IGm9p+1GXyCK07El9kRBbv8B0rcbkgbjzxBZb6SoOYqZmDM5UOe688dKfieo+NUPEjEasSjtEiTbhMooy2r2gBuP739qfiMWP6SUiPDczzqoJaX+s+xXv1UPgTgB72i7RR5MQmRXbnSiNdFbFuhNkbfDDntBxZcpl5MxIGZYwCQtWbYDayB4+eMy42znhnBTJ63Ph6+VHT/7axdfpQ/0Xmv8ACv8AxFwgCHFu30eXSKQ5bNPHLAk2tEBVQ90rNqoMPH4jHXD+3ccsE0/o+ZSOGMSXIgGtT7B1U3n1ww4z/wCHf/wof4JjvNf+HR/6BP8AhrgCxx9oIfRFzjty4WjD2/UA9BQu2PShdnFcy/0lxOykZTOcl3CrMYxotmCg3dVZ8792Kx2lI/RnBhJ/9OXi53lWkdf8uv8ADGvBRpoAaaoAdKrp5VWAGnGeJJloJZ5PViQsa6muii/EmgPecNuy/Ho89l1njBUEsCrValTVGtvI/AjFK+l7jEerLZKSTlxySLJmG32jVthSgkkkMRXigw3+jrjWXTiWay2VkDZac82CgVCsBbIAwBG1/dGMIwC98O7QxzZrMZVVcPlwpZjWk6gCKo34+IGJjFC7Kf6b4p/hi/8AiuL7gAwYMGIUMGKinbyMkAQykk0ANNknoOvXEzk+NBpDHJG0Tb1qZTbBtJQaSe+OunrRHXUt2CDThHZWOHMZjMsxlkzDAnWopALpV26dB8FGPeIdlY5M3l82jGKSCx3FFOpvut9xYf5se8c7TJlWVXjclhYAK2Be2pSdSkjeiB+44YL27jIJEEpC9SK2+O+wwyCR4B2aTKTZqZXZjmpOYwYClOpzQrw756+Qw24t2NhmzkGcBMcsTBm0jaTT01e8dNXlt4CleC9qUzLlEjcMF1UWWzVbKNVk1ew8vvw7z/GgjhERpWPUKQpUk0FYORTNtSnvE2KsYZBDce7DDM5o5pc1mIJCgQ8k6e6PCxvR8vdh92X7IZfIl3j1ySyevNK2p23ur6AX5daF3Qwyn7cojMjwShlJVgSuxBojr545Xt9DYuKQDzsbe/rhkFk4tkRPBLCxIEsbISOoDKRY9++Eez3CVymXjy6sWWMEBm6m2J3r44Y/0pjB7yOu171514e/AO1MZ6I/u6dPPGvzafUy0s97VdlIM+q83UkkZuOWM067318RY6fhWISH6OQ7o2czmZzaobWORu79+5J+6r8dsTqdpFJoRuT7qx3Lx4KLaJwPiPniefQnGouireBHtb2XTPxxoZHi5Th1MYFggECvKr8PLDGPsSTl8xl5c7mplnCDVK2oppa+7ZPXx+Aw/PadP1b/AIjHidqYyR3H3+G23j/D78XzafUmliub7OpJkPQi7BOUsWuhqpQN66Wax7J2fU5H0LW2jkiLXQugAL8r2wnP2njUXoc/DEc/b2IGuVIfgV+eMqa1VsRprclV7NwnJJkpRzIlRU32Pd6Nt0YeYxXsp9HbRlFHEM2cujAiEttSmwp3rTt001h6nbqMhiIZKUWd16Fgvn5sMcf0/i/UyfivzxlkhI5XstGudmzjsZJJVChWA0oorZR/lG/x8zjzjfZWPMTZedWMMmXfUrIB3twdLeY2/efPDBe3sZIAhlJJoAVZJ8Bv1x7J27jUlWglVh1BoEfEE2MMgS4n2B5uZlzMeczMDzEahC2noAALG5G3ji2ZHLmOKOMuzlEVS7m2agBqY+LGrPxw17McVGeWUxKVaOu6xG+oGtx06EYhc123SN2SSCVXU0ynTYP44QwWvBin/wBP4v1Mn4r88GEAqfAMnMZEmij18qVDuaBYHUqf4m00P+2LP2k4/CITAUkLCPSiuGUjUVYyubGpjpUjrbBiTRxH9g+IPG5CxvINeoBCNViOQEKCRqJBva60jzw27Z5iR2i1oFjCExkaak1MS8lrtTMNvcFO92cyHfYvsk+efU1pAp77jqT7K/3vM+H4Y57SZeHJZkLk5pGdPXLaSFPsbABtvWBFb1vvTPgPE83GJIsqZDzFOpUBYgDq4rdWrbUPPzqpLh80WfRcvmGWPMoNMM52DgdIpff4Buv37MA04zw9JMumcgUKjNomjHSOTra+UbdQPCwPGhNdle0cKRCIo+rSyuqhm5g9bWu50soBsADY6gbULgyXD2y3Cs6ZxXMkRYxYOoqw7ykbEX4+SHEJ2QlkEsiomtGiYS+r3UtRzbbbuEg/C+nUAJ9pMlMJHmlQqGfSfc4X1W8mIXXXkwPjj3h+VoKWpbAptJPXffaq3HiDiW7ecTklChomjDMHbUR6wU1sD00Oo1HrQH2TTaGJ7UldRKimJqht3SOnkKrHN4iqFBstqWLTs5A1ctgRuQPI+/zryxxX447zJAYDughdwOvXqfdjk446NjfVuP8AhkyjbxJ8v3XiQR9dqVIHQ3iCjzGiullhRPTE5BJtZ8ru8ef4u3per1OizVKggWWjWEJ0B2Iu/D34cSShiWHQ9MJydPvx6VLfc5WKxtGYypKgHunSL6dB1xC8YEVJyqsWDQ/jsBe2J3INcYNgXdH1aHj7j0++8RHH5bNB0YDfarv7v/5hY/2x787FufgLX9GPAUny+aMotZaiHuoaiR77Kke9cUTiWReCV4pBTIxU+/yI9xFEe440PsV2ty+UjTKzBkIAYydVJemo1utatPSu71GOPpX4WHWLOREMtBHKmwQd0axtV2t+9cemcpC/Rjwfn5sSMO5ANZ/xn1B+Nt/lGNO7Tdm4c7HpkFOAdEg9ZT/zXzH/AD3xlGa4VJl8lBmkd42ZyLQlSRIgZSGBBoBdJHmDiW4B22zjQtBGjT5lntXIvShUCyOlg+Job7+8A+i4tHm8xl3tGaNgfMPG1fu1N+GFaTjEWl9MXEYVryEoHUfj+UnyNYX4NwVOGyDN5/MgSnUREp1MxYEG/Fjv4Cga3xRc7nv6zJNCWS5WdD0ZbYkdD1F1gC25f6PAig5zNxQO3RLB2+LMtn4fjgxSpGeViztqY9WdxZ+9jvgwBO9j+PNAwj0s6tIHUKQCHKlDWqh3kYi7FEKelgv+1XDppkM7UgjTWsZ6lJZnOoHcUAybAnSNI2IrFzg4ZCjBkhiVh0KxqCPDqBeF3gUrpKqVC6dJArTsNNdK7o2/ujyxjqLBnU/F4cvk4osmzc6TS+YlohgV3EYJA2DeW3d8dRw5ynb1tjmMrl53HSQqFb4k6SL+AGLl+hsv/s8H7Jflg/Q2X/2eD9kvyw1CCo5rtTDn45VzwaNlGrLmOyqkD1Svix9o7V7HUpdj+FSqFnQK4lV1MI9Zo1dNRvooJVhbUO7V2wGLn+hsv/s8H7JflhzBl0QaUVVWqpQAKtjVDwtmNf3j5nDUIM77X9o2nuLSygsrtqIskRhU9XoNPeO53f3bocPzatGBJbaB3QLJrx6C/v8A+2NGn4bC5t4YmNVbIpNDoNx0x5HwyBfVhiF9ajUfwGNd2hVoypellBzUNVJpCjoxuydtvHYDc7HevdgklCiz8MaF6JH+rT8o+WODw6E/6qP8i/LGimzUt2ZutdjOIpi5qtugHjfn93XElnXAPKUk7d8/wX54usfDoV3WKMH3Io/5YDw2Hf6mLfr3F3+O2+FVjVUnOF+oVyEZ64BkcLYoDcHboPu/7Y6AJFDvMP4/9sX9eFwDpDEPhGvyx0chFYPKjsdDoW/4Yydl+pNaKSsb1SNv10vuK8tjZ38cLZTsq2dkVUARF3kfT0/ujfdjufd4+F3A8Pi/VR7f3F+WHGXURio+4D1C7fwxjasOmvU2WqtNRBSO23Z95eJCHLxRqXiDKFNWBep38mux76XxOIlY83k8rLrQcjMFoSGNgOrG2Cg7MNLUehq96F6agp2cbO1amHrNXSz1Ne/COYykcgCyRo4UkgMoIBPUgEbE+OOuTVBROJZ4Dh/D45Ud47kc6WC3TuoUNpbcAm9vEfdP8F7d5CGPlJl5YFI3KBT95bVqJ95BOJt8jEUEZjjMamwhQaQd9wtUDufzHzwj+hsv/s8H7JflhqEFZzHD+E5li4z0yO3Uyk/vMiWfzYrna3gByM4iL8wFA4bTp2JYVVnpp88aT+hst/s8H7JflhfN5OOUgyxpIQKBdQxA8hqBoe7DUIM54f2Hzk8SSxoulxa24BrwNHwPUe4jBjTb2A8AKA8APIDwGPcJEHmDBgxiUMGDBgAwYMGADGZEZ3OcTzsEWfky6QaSoChhuBtVisabjKsj2iy+S4zxJszJoD6AvdZrICnooOKiE52W4/mos63DuIFXk064ZlAHMXc0QABdA+H2GBvriv5HM5rNZzPIeKNlUgnIQHSQQXcULZfVCjz64kOzrNxPio4gqMmWy8ZjiZhRkNMLHu77H3UvjdVnIvwwZ/iP6T0n+sNyr1n/AFkmr+z/AMvXFBeO1PaGXI5TLRQuMzm56jjkIFMdgZKsjqygC6tvIYSyvZDiKskzcUlaUMpeM3yiLGpALrpe+n7hhj2zyX1HD89kEMkWTIZUANmLukGm722ije4DX4Ymsv8ASVw91QrKxd2VRHobVqYgUdtPj1usAPu3/HfQslLKpqRhoi89bbAj/CLb/LiG+jDis0kc+UzbSHMZd6YuxL6H3B1Ekkg3v4AriJ7bPPn+JxZXKLG/oQEriQkRl7U01daGkV729+GualzmR4nBnc8sCLmDyJTATpqgAzauhHdN30jOEYA9y/a+Xhk2ay3EHabSply0jdZAdghIHj5+BV/diyfR7Fmjl+fnZXaSc61jOwjQ7gAeBN37hpHniE+lnLq03DNSg3mgpsdVLJanzB8saKcRgMGDBiFDBgwYAMGDBgAwYMGADBjHcn2mzLiZcs0zAG4+Y5dk1dEs+uS1hAbJ2G+HfHOOyZeKHltODGF0yHM81ZAwDVKQSGLqdQqiAQVoUMEqs4+Rg1fBjJeFdqnmlkdhPIqRSEJHMyqiBDqdipBLVsCTsSKo0cNcr2ozDhoklkC2DzHkAZI7o6nPdDElVDkdXA3JGJ1QnAxJsmDGWZrjz6o+VI0TRqB9bmwUmjYnvDW3fYMp+sU+YJIoBOXtI8JZ8y7yc5SIxDmu6sYNagEa9ZYN9Zf2SBVEYsOY7DEGr4bvkYmOoxxknqSgJ/GsZBk+1OYlUQrLLQJuTmAOIh4s9aVYL1krwvrvhzn+2TJKpjGYiKUkkUkrMKXu9GNrIK3N7m9Vm8Tqh4GDXQMN34fESSYoyTuSUWz+7GXZTtE7KVmOYMmZUlSmYKctB3g6i+4oA162u1BslbGGmc7WzLy45piyggyNBMLcDoodT3bI72mjXSrxerGPgYNjjQKAFAAHQAUB+GGq8KgD8wQxB/bEa6vxq8Zxl+0M80vMyxkAdWBikmsOyrdwgm9Sj11XaipoE3hrkO0jOskTnM84nU8npBQRaNtge6iC6NjcnvXtSHMDEGsxwKpLKqgt1IABPxPjgngVxTqrDrTAEfvxlcfHsy7Is0h5aKGeSOfQkhLED60GtJKlaUi2Vx4UE8z2smXMOIeceYbETSFxrYd0xVvy2sEKDRDd2gRidWmYz6DE7msSQK1alVtO4sA17xfTCmMdznadoo3gkfMjMo5Jl5/SVT00+ryb20VVe/fC2T7VTyssrc5o4RqKRyFQ7gXRPVlChn0A9EJNhTitVSsDBrmDGNf0zlDuIGlIkrQryFyrk1SnqVN7Kb3qttsSB4tM0QSH0pponJeRcwXAZgtiVRaiPwAIABR6oh7JVS8DBquDGOw9uG5+qV5GVBSJHNSFvtOxB74P2d6reid8OIuM5sApG0iLIhmhOYltki3sszHdQQSpa+6RZIxOrTMZGJNawYyrM8bcLGuXlfVCouV84JIyL357atNsTQOxsgLQoYSXtU6znnieTV3Io4pmCkSDSrDQe+zA91gT1BWjRxYcx2GINawYzHh3Hc0mpUSbNgHbkyc14x4CUpdE70SATpbrWPMaK7l1OFRP1RmqaWvxFTRZCyCOLMrFG508tG16gaaSwK55IO992gooKAJbiOeAMU8cbuUjW5IYpYF0CEKaZVQhb7wI2C0NhthhwzJThJVYSiPXoZYV5rFqBIAVtIpSNRZh5CyCAw5srA5ZBJp1mlcBWFE+uCdKV1azS0STQvG9Ot7R8GGCaM7Syh51nhCxSoGkGYl700bRKBasRu48r6daw0Tg0OqDWZhYYuGgl9cC1jUrHZsaiSOio24NYWyWT9JXl82R44lNCOMsxKxs9hGKnl90orGjqdAVF7M8wk8zKwkjcRmlYzRp0+1pldXvpvp8MOv2HSLZnL/W6nV5SEHKjWCVVoHcU0a1GlgkAbmVetthrA2ZWcyBJuZQLfVtdHYAjT6ndoDp3KHTCmflccnMmQM7NItLfc5Yj2s7G+Yelj377SPCMk8jc7mlZpF1LYtCGZ1VGN6gxMMh2UqAi21msRqtqHGwwme8KzcryzvMrAtGYwHyzyBbXZKEbUtMCVNagwO94jYOGiMMVR59J0oBBJpJGxLB4xYU2Ch6laIonDnLQvHG8ivIHaPW0hT6lrGrSst20w1Vp07OHW9rKXokyFoIGEgeKNzR0gh41c6eYVNUa3ANdQMOqhdkkXDfc84XPIvMeSOR0mTvySQmRfWVxIwZSGW1BJ3NWRuBh6ucly7MVikZW0jVCs2XW7IAKoqWxLAWR4gDDXK5GcxvG6y8pGAdYVEr6juFCq1de8dRUd3rqpSyzcsrlcuokIVjpV10t0+0CaXSL3JpRZJrFTqe0R+xMFhyuctbkSeOTmHSHjlfWGMLkBtLMZB6MPWIFMfLZhJl6lWSPnLJMZTKkmXcqqlwQCvLPMU2LA1AHT7sewZN82+hcwmqFRTSNpQnvFtHV2Ipd9FUrXVLqQzcU7Tl1dGMZChzPCvRQe6DLup1E2PM3RsB1+w6SRM9nl6CCsSC/RH5R+tle+SI7+3QYp6yuR1stHnppgMpJLqCoxqVDQjUFVCi4423ITbuMq0AKwgpdSuZMyh3mkjfZiqaAnUqDqFMK0ahWne7A55jIBLlnlYzMy06ASM3tKqMwZbNBgfWDCtsP8nsOkfZniM4zM8uWil0SO/SNyCbI1kFbDXuRQrpjiBOZk3SVtJeRZC75aVzShu8ZFiO+4717LqHQkYY5pXy8KBZAwnVg4Q2FKvpKhujHwJFqd6JFHDmaMJlQNWZZHRXJSEGJWPSNn5grvVYq7r4YmmpVNpL4EqIGxy7QraRyl2FGTlOAgO2hSVHea6LeR0g95hh7wDNzZZZkaPMqHSowOco5ljYBRWsqt6uoEdXucM58pmjFGrLceoBPrE3ZtlA7+/jXlZwrxqKRVTmekFozpDNCVi8SdLsQzNsB6oB07WACVNVVWzQaS9Rzk+KZiNBGYc2W7xvm5hdVsWYhQQOrbkDqbO5xzHlSq5ZVZlZIWWRTlpiAHlkfSy8o60OsqdipKnwxHnMSP8AXyuysBUVDvMV2sDwQG7bxYkDUQwVzm1nimR2ap30sVcFB31DKNT0ugKQhsjSyOvQBjf8nt8jpFpsijyABCHStTrlH5Ra7AMIj1BdFCtG53Ng3jzO5FJgzVNrXlooEEhQ0QshACHQiiyI+6QBQHhhDI5XNLINLxiSVwmrnxN3pGChiI3Ztma7ANdfDHebhMGXWSCR+XNpVkdQrgOpdDSsy0yKb71jVRG+zr9ubjpHyZJgAMpmpoErdooc0Gk97tHFuBvQuhbVVnHmFODStBGvLGclEiqx5GVEqIdwVJ5q0+1kV0K48xrrd+elKDJK3GWyVyHYTOorI7QOhbVSzujBttw3JPUAAgg9Nq644l7AZzQyRnLrrLFmaZ2YgsSFvkjYCrNWxBOwOnGpYMbZMIMy4T2EzcJOoQPastrO8bDUjIe9yWFUxYCvWVTe1FRuyfE9TFJcqgZiSosgX5aoSf340nBhIgzeHsPmAsQePLyct3drzDgPrUAihlu7RVCNz0Pns4h7KZxVACZUFGYoRM9abcqrqYCX0GSSiGS9e42xoGDCRBm39Cs5oI+o1mMRk899GkKFsR8juvpA72o96zW9BLP9hM2zo8XIiKIii52f1FCg36OvgosUbN/DGnYMJBl+R7CZ5AVZoGRjbBZnRrH2g/JNHwNgggnoaI8m7A5ymEZgXWe8zTOzFbBCXyBQvcmrNDoLDajgwkQZfwjsJnsvKJFbLHuspHMbcEEeMJqjTf5a8TgyvYricdhJssAzFjvdk1Z3g26dOmNQwYSIM0/oLmTEqOsLMJWkZxmGGovQI0+jHSKUeJ3vzod5rsZnOYJYOTC42Fzl1VaoKoOVWgB4mz9++NIwYSIM9HZTOvyRmFysyx6yymVkDlr0m1y/d030F3WGsPYTNIlIItZUqS2Zcp3lKseWMuN6JrvbGjvVHTMGEsQZOPo94gNFS5ekOpe+2x23/svcMPp+w2ZkILiInVbVmn0NseiHLkrZok6j41V7aVgwkGTz/R5nncsz5bwoB3AAHRR9VsAPj5mzZxIZ/sTmnYSII0kUIFZs00gGhVUd05UWTps71ZJrGkYMJYgzUdk+K2pM2VYq6uAbolGDC9MINWB0Iw5k7IZgsn1OWMKtZibMOdljZEVWGXGlV1XRBJ0jfGg4MJEGawdgplFFRf8Au886D8PRD/HBjSsGEiBrxOV1idogC4HdBF7/AABH8cMJeMSJs2XkY0+6g7lAemxAsrtZ6MtXeJnBiFITN8Vm5TMkDBwzrRs9IWcMKXcagEraycdPxeQrPpy7q8cTsuoWrOo2UVRYE7Dzo9NrmcGBCCzfG5RQXLyXr8ibUMl1S7MQx61Wk7mqx7Jx2Sxoy0hFmyQRsBLRHd8Si1dbSDE5gxQQicXlLiPkuDrosVOnSJFU1tVaW2N76WNAYRy3Gp9TK+XdvrXVCq6RpU0pJJIOrwO3qtsKF2HBgCAk49Ia05aYCtW6GyukNVVsx1AVuQVcECtx+PSAsfR5CgJC0rWwAQhjttdkAUbNWRvifwYAiZOKyBWYZdzpetPiVpjqG3Xaq943wjmeLTaY2jgPe1agb20yotDu9GVmYEgGhddcTmDEBDni0jRuywuhV1Ua1Ld0tRfSp1Gh3qB6Eb9aZ/pycI1wSFyp0fVkUQi0Stt1Y3RboD1IrFkwYoK/Lx2QgBIJA1ruVYiuZpYjujbSCd6O42rfBP2gkCtpy0jOA1AhgCVWx0U7H47WBubAsGDAEGeOSDUPRpSVBNgEA0Adtj1uhubKt02tXOcSk5oijif1ktyDp0lk1eFdGIG/VW2FAmXwYgICPjMwZg0DuOayDQjLpAeQAksacFUU2tC3A8QcdNx5wLOVm8KABN2mv2dj0X/GaJAF4ncGKCDzHHnUMfRpSFHgDf8ArNq03f1dbWLkjF0bDnL8VLSiPlOCdZs+AQ0SbAo2UoC71kgnScSePNO9+PniA9wYMGBQwYMGADBgwYAMGDBgAwYMGADBgwYAMGDBgAwYMGADBgwYAMGDBgAwYMGADBgwYAMGDBgD/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810" y="1781087"/>
            <a:ext cx="1852553" cy="258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8" descr="data:image/jpeg;base64,/9j/4AAQSkZJRgABAQAAAQABAAD/2wCEAAkGBxQTEhUUEhQWFBUXGB0YGBcYFxgYHRcVHRwXFhcYHBgcHCggGBwlHBwXITEhJSkrLi4uFx8zODMsNygtLisBCgoKDg0OGxAQGzQlHCQsMiwsLCwwLCwsMDQ3LCwsLCwsLCwsLCwsLCwsLCwsLCwsLCwsLCwsLCwsLCwsLCwsLP/AABEIARcAtQMBIgACEQEDEQH/xAAcAAABBQEBAQAAAAAAAAAAAAAFAAEEBgcCAwj/xABMEAABAwIDAwcHBwgJBAMAAAABAgMRAAQSITEFBkETIlFhcYGRBxQykrHB0RVCUlNygqEWFyMzNGKy0iQ1VHODk6Kz4WPCw/AlQ+L/xAAaAQACAwEBAAAAAAAAAAAAAAAAAgEDBAUG/8QANBEAAgECBQEGBQQCAgMAAAAAAAECAxEEEiExUUETFTJSYZEUIjNxgQWhsfAj0cHhJDRC/9oADAMBAAIRAxEAPwDW6VV3f/lRZOrYWptbcLlJIOEGFiRwwknuoT5KttruGHUOrUtxtYMqJJwKGWZ60qpsulxb62LvTViO929Nx58/yT7iUIcwpSlagnmQk80GMyD41pm9W2sGzXLhswVtJwEHMFyAkjrGKe6pcGrepCkWKlWd+S1x5xm5edddcH6tGNalQQkqURJyPORn1UG8lW1HnL0pcedcTyKjC3FqEy3nCjE650ZN/QM2xrtKKD74uKTY3KkkpUGlEEEgg9IIzFUvyT3K3xdoeccWClsZrUSAeVBwknmnTMdAqFHS5N9bGmRSrGLHab+zdo4Lh1xbaVYFYlqUFNK0cAJ1AhXcRV08p+3/ADe2DbaocfyBBzDYgrUCOnJI+0eipcHdIjNoXOKp28H7Qv7v8Ka8PJZs1wMG4eWtSncmwpSjDY+dB0Kj+CR0177w/tC/u/wprDj1aH5/2dH9M+q/t/ygbTU9TrS3bWg4lYVZCSoRmTnGsRArlxjmdkdqc1FXZApUTFq1h9MT0kgfNnScs64XZtif0oUQDERmedGc9X+oUzpMrVeL59gfSmppt2+bzwZKQR0AzJmeEfiK6XaNymHMiYOmQgGdenpio7NjdrH+ogzT1ONs1n+kzjKBlOEH+KRXq5aMglJXmCZPHKIHQM5z4T1VPZPle4vbx4fsCyacVOet2sBKVZgCR0kwI6unuNQaSUcrLITUloeiDSrlNPUE2L5dMBxC0KEpWkpI6lAg/gaxvcC/8yvnm3TAwOoV9tqXJ8ELH3q2k1iPlS2fyV8pYyDqQsdpGBf4j/VXpqet0eSlyCrLZan7S8ulCVNqbM9JWpXKeAINENr7e5TZVpbzzkuLCvst+gD3OJ9WrluBsYL2S6gjO45X2ckn8UzWXbJ2eXn2mYMrWlBHRJAV4CfCrE02/QVqxtm5Oz+R2a0kiFKbLiu1cr/AEDurG91r65ZexWiSt3ARAQV804Z5o7BnX0I4kBBA0CSB2RlWNeSP9v8A8FftRSQejY0lqj12xvBtZbDiHmVpaUkhZNuUwnjzoy7aJeRU8667Gva5V530H9Auv7lfsNUbyK+ndfZb9rlF7wYWtIK+VjYHKsi5QOezkuOLR4/dOfYVVn+xLZ3aN0wy4oqCEhBP0GEa9+cT0qFbft39mf8A7pz+BVZh5Gv2p7+5/wC9uiEvlYSWqNbZaCUhKQAlIAAHADIDwqo7xftC/u/wpq4VT94/2hf3f4U1zcd9P8nT/Tfqv7f6BlKKVNNck7Y9TLa1QUgqcCZMRAJ1idRlUKoPnDgnmYszwI4jq0g+3hT01d/7Eqbbh9Nm2SkBYjBiUrLWY0nLI9uWlN5m19cNJ011yGfVx6RQTzlyY5Pvn96Dw049hFO6+saIJySQOsziz6sqtt6L3KtfM/YLXTTaJCVYycgdIAwmcjnOYqHUJx53gmNevTFn3kDuIqbVVRa30/BbT2t/IhTikKcVWWHSaVOmlUkGgmhO3N3Le7KDcN4yiQmFKTAMT6JE6Cqa75T1AkebJyJH6w/yVwfKir+zJ/zD/LXpckjyWZGhbPs0MtoaaGFCBCRJMDtOZoVZbo2jT3LttQ6CVBWNZgqkGElUcTwqnnypL/syf8w/y0350l/2ZHrq/lqckgzI00iguyd1LS2c5RhrAuCmca1ZGJyUojgKpX503P7Oj11fCm/Om5/Z2/XV8KMkgzI0u8tUuoU24MSFgpUJIlJyIkZioOx937e1KjbtBsrACuctUgTHpKPSaoQ8qTv9nb9ZVN+dJ36hv1lUdnIMyNOeaCkqSoSlQKSOkEQR4UO2Tu7bWyithoNqUMJIUsymQY5yjxAqgnyovfUNeK/jTfnRf+oa8V/Gjs5BmRqdU/eP9oV2J/hFVo+VB/6lr/X8aE3++zzqysobBMZDFwAHT1VmxOGnUhaPJrweIhSqZpbWLRTVT/yrd+ijwPxpvyqd+ijwPxrD3dW9Pc6feVDl+xcqaqcd6nuhHgfjXP5UvdCPA/Gju2t6Ed50PX2LnSqmflS90I9U/Gm/Kh/9z1T8aO7a3oHedD1LrSqlflO/+56v/NL8pn/3PV/5o7trehHedH1LrTiqR+Uz/Sn1aQ3lf6U+qKnuyt6B3nR9S9JpVSE7yP8A0h6op6nu2r6B3nR9QU96R7TR3au5t2w0p1xAwpjFhWlUSYmBwmgTnpntr6GukJUChcELlJB+cCDI68p8K7M5uNjgxV0fPmzbBb7qGm4xrMJkwJgnXuNTNv7uvWeDlgkY5w4VYvRwz2ekKsFjsU2m12WzJTjltX0kFKgO8aHsoh5YRna9jv8A4anN8yRFtDOKtVp5P7xxtC0hsBaQoBS4MESJEZGg272zvOLlpngtQCvsDnL/ANINbm7fpS82xopxC1J7EYMvAn1TUTm1sTFX3PnxaSCQRBGRHQRqKtlt5PbtaErHJQpIUJWdCAR83rrx8ouzORvFkDmu/pB2qnGPWBPeK8Wd971KQlL0BIAAwN5ACAPR6KZttXRGl9Qj+be86WfXV/JQzeDdF+0bDjpbKSoIGFRJkhStCkZQk1qW/W0HGLNbrKsCwpABgHIqAOREVke1t5Lm5QEPulaQrEBhSOcAROQHAnxpYOT1Jkkifsjcq4uGA+2WghWKMSlA80qScgk8UnjVZraPJ7/Vjf8Ai/7jlZZuzs0XF0yyr0VqGL7ABWod4BHfUxlvfoQ1sEN3ty7m6SFpCW2zotZIxfZABKu3IddGrnyXvASh9tR6ClSPxzq0b/bfVZsISzCVuHCkwOYhIEkDTikDtrPdkb7XTLgWt1bqJ56FnFKeMT6J6IpU5vVEuy0A21Nmu27hbeQUKHA8RwIIyI6xUrdrYK7x1TbakJIQVkrmIBSngDnzhWmeUvZqXrIvDNTUKSelCiEqHZmFfdqq+SP9sc/uFf7jNTnvG5FtQDvLu47ZLSl0pUFCUqTMGMiMwDIy8RUrdbdFy9QtaFoQEKCTixSSROUCtT3q2Oi8YW0COUQZSfouRIB6lAx39VV7ySoKW7lKgQUuAEHUGCCPwpe0eX1Gy6mZ7QtCy640ogltakEjQlJIkeFWPdzcV+6QHCoNNn0VKBJUOkJEZdZIoRvX+2XMfXOfxKrZFtF+xCbVwNlbSeTWMsIhOUjNOQKcsxTSk0kQkrlNe8lio5tyCehTRSPELMeBqkbY2U5bOlp5OFQzyMhQ4KB4g1c7DZ+07J4OFLj6BOJCXcYWIPAyQeM4eFA9895PPFIljkVN4gZUVEzGRGEREHxoi3fe4PYryRSpJpU4p6PDnntrYvKJcqbtkuNmFoeQpJ6xi8R1VkF4Oca0bf3eK2ftFIZdC140kABQyBM5kAUktWhlsw/a8lft210nJbawr7J0cbPVx7knjVW8sA/Zex3/AMVBtwN5BauqQ6qGXPSME4FjRUDPMZGOroqT5SttsXJt+QcC8HKYslCMXJx6QE6HwpVFqRLd0SvJJs2XHXyMkDk0/aVzleCQn16tm0d3nHL5q6DwSGwAEYSZTzsYmeIUrh0UD3P3jsrWzQhTo5SCtacC5K1Z4ZwxIGFM/u1n723rlSirzh4SSYDqwBOcABWQ6qMrk2wukjSfKpszlLZLwHOZVn9hUJP+rD+NZJWqbN3vtHbJLN06QtTRbclK1E5FGKQDJIhXaaytYiRM9Y49dNTvazFkbN5TP6vc+03/ABprGK03fjeu1uLNbTTuJZKCBgWNFJJzIA0BrMammrIJbmz+Tr+rG/8AF/3HKzfcS6Dd9blWQKsE9a0qQPxIq27mb2WrFihl1wpWOUkYFn0lrUMwI0IrNAe6ojHcG9jUvK5YKU0y8ASG1KSrqC8MHslMd4rMrW2U4tLaAVLUcKQOJOlaTu95QmlNhu9HOjCV4cSXBpzkjMHpyIPVpU9reTZNvK2Q2Fx/9TJCj1SUgAd4qE3FWsS7PUnb8OhnZriSZJShpPWZSPYFHuql+ST9sc/uFf7jNCd8N6l3qxlgaROBEzn9JXSr2e308n+2WrW5U48SElpSMgVc4qbUMh1JNCi1AL6lu2tt7zTa5xH9E622lzoGRCV/dP4E1crTZ6G3HXEZcthKhwxJBGLvBHhPGsc372u1c3XKsklOBKZIIzEzke6rRuhv603bpauivEjmpUElWJv5s9BGnYB10soOyaJUtSm7zom+uAOL6x4rNWZNntLZbJcC0ckFCW5xgE8YgYRPEEaiqht+7S9cvOInCtxSkzkcJJIy4ZVoG73lDaLQbvAcQGErCcaVjSVJ1BPHIg/hTyvZCq1zvdvyhKeebZdZALigkKQTkTpKTOXTnlXj5XLFASy8AAsqKFH6SYkT0xH40Qa3p2UyStlCAv8A6bGFXZJSI8ao2+G86r1xJCcDaJwJJkyYlSuswOyKWK+a6Vhm9ACmlToFKrRCfd26sR5p8DXgbZf0VeBr6JUabFVPalmQ+dVWbn0F+qfhXJsnPq1+qfhX0WSaaTR2rIyI+dvMXfq1+or4Ujs936tz1FfCvomTSmjtWGRHzt8nPfVOeor4Uvkx76pz1FfCvomaU0dqwyHzt8lvfUuf5avhS+SX/qXf8tfwr6Imnmp7V8BkR88fJD/1Lv8Alr+FeS9nugwW3AegoUPdX0ZVR3n/AF33RVFfFOnHNY0YbDKtPK2Y/wCZOfQX6qvhSFk59Wv1VfCtJpVj70l5To90w8xm/mLn1a/UV8KXmDv1a/UV8K0g01R3pLyh3TDzMzn5Pd+rc9RXwpxs936pz1FfCtGpqO9J+UO6YeZmdfJz31TnqK+FdDZr31TnqK+FaJSo70n5UT3VT8zM8GzHvqnPVPwrobKe+qX6prQacVHelTyoO6qfmZQUbLe+qX6ppVoApUd51PKg7rp8v9jRVVyadVNW85BG86j0tZiAZM56joMZdNc+ejilQ8M8p6eipdckUtnyPePBFF5JEAxIGevH4Cum7wEgQoEic4yHjScvADmFcejOMumvFy7EkhGYHNMZzz9erL/V10t7dR8t+h2b4RISrQ9Gsx010u6iZSdJkd08eukm7JMAHOYJ0yA4zn1RUhQnI5g+ypV31FdluiKm8nRJjUaZiUg8dc6ktrkAjQie6nCREQI6KemSfUWTT2QqqW83677oq21Ud5/133R76yY36X5Nn6d9b8FA36cIS1BIzVoSOAoVYbCuHW0uJcGFWkrXOpHR1UT39PMa+0r2ChmzdpXiWkpabJQPRPJkzmSc+Oc1ZQzrDRcLJ36/kevkeKkpptWW34CWzd3bhDqFrcSUpUCRiUZHeKn74XvJsYQYKzA7Bmr4d9eWwL66W4Q+gpRhJkoKedIjPsmgm+V1ylwGxogAfeOZ91VQjOpiUqlnbXT+8ltSUKWGbppq+mu/9sR9hXymn2ysmFZGTqlWQPjB7q0SqJvdaIQGSgggI5MwQfR09p8Ktmwr3lWEL4xCvtDI/HvpMclUhGsl6D4FunOVFvbVFRbWflCJMcseP7xovv0f0bf2z7KDJP8A8j/j++jG/f6tv7Z9hrRL/wBil9jPF/4K33CO6R/oqO1X8RowKC7ofsqO1X8Ro0K5WJ+tL7s6mG+jD7L+DtNKmFKqrlxoaqVI0q9EeUGobe7RUhZTyZKeChJzwrUQRw0EGc8xkYklTUADWdpqWshKCEgakESRyv4c1PjTN7UVkFNLxYQoxhAE8M1HQcZ8KJ0xE61IAlvbyVIxhCyIxZQZGIpOY45TGvVOVSG9pSrDya/SKZjIQUpnxV4AmpjbYSISAkdAEDwrqgB6QpqVQA9VLej9d90e+rYaqW9H677o99ZMb9L8m79O+t+DPt/vQa+0fYKK7rH+itdh/iVUy9sW3QA4gKjSeFelvbpQkJQAlI0A4cawyrp0I0uqd/5OpGg1XdW+jVv4HuHghKlHRIJPYBNZxs2zVdvqBOEqxLUYmPx6SBWjvspWkpUMSTkR0142uzmmyS2hKSRBIGopsPiVRhKy+Z7MXE4Z1pRu/lW6KlfboFttaw5iKQTGCJjPWa99xLyCto8eent0V+GHwq3qAIg1Ft9lsoUFIbSlQ0IEGneNc6UoVNW9hFglCrGdPRLdFKH9Y/4//dRnfv8AVN/b/wC00c+TWsePk045nFGc9M163NohwAOJCwMxImDUvFxdSE7eFWBYNqnOF/E7lP2LvMlllLZQpRBOYIjMk0a2bvQh1xLYbUCriSMsifdU75GY+pb9UV6M7NZQoKQ2hJGhCQCOFLVrYed3ld36k0qOIhZZ1ZehOTSphSrCbQ65vC6DojwPxpvyhd6EeB+NCnta85rR8RV8xm+Fo+VBf8onehHgfjXP5Ru9CPA/Gg5NMaPiKvmJ+Fo+VBg7xO9CPA/Ghe8O+Vwy2lSA3JVGaScoJ+l1V5E0A3y/Up+2P4VVfhatSVWKb0M+KoUo0ZNJXO/zl3nQz6iv56Y+Uu86GfUV/PVLrtDRMwCY1gTHwrvZInn7suH5y7zoZ9Q/zU35yrz/AKPqH+aqaaY0ZI8EXZcvzlXn/S/y/wD9V2N5n7gco5gxaZJgQNOPXVLo1skfo+8+6rKVGnOVpJNCzqzpq8HZhr5Uc6vCl8pudXhUZTKgJIIB0JBFcBJ6K0fB4fyL2RX8bifO/ci3m8TyVqAKYH7orx/KV/6SfVFQNooPKLMZTr3Co6WyRIBI6YyHfWCeGo5n8q9jZHF17L5n7hb8pbj6SfVFHEbTcgZjToFVC3tlrnAhSo1wpKo8KsaUEAAgggCQcuFXYfC0G3eC9kU1sXXSVpv3G2ptt1GHCoCZ+aOqoSN4nyRzxr9FPwrz238zv91DGtR2ilq4aip6RXsNTxdZw8b9y5fKTnT+AodtLbbyVAJVGX0U9J6q9qD7Z9NP2feavrYWio6QXsimli67lrN+7JKN4Lj6z/Sn4UqFIpVi7Cn5V7Gv4mr5n7ms8phWFCDBnPTIznR612kpTDjhSiUmAIMaJPT11W3znRLZ76RbOpKgFEmBOZyToO6uDh6ji2r6WZ3sVTUop21uv5JOxbsu3BUoJH6MjIZZKT09tdbK2Y4h3EpICYPEHXTKoO7r6UOkqUEjARJMZ4kGPwNPsi8h+Vr5vO1Vl1VdTnFqLlvcoq05JzUNrL+on7HHPuYAJxZT0y5FB99n7tNm7LbWAjCs8QhXNkc/WSOmiOzLhGO4xLSkLPNJOubmY6dRVf3v2c0bZRN2mUyoJ+moAkI9LU1ooS1ily+vrwZsRHxN8Lo+Oehn+xNn8vcNMzAcWEk9CdVR14Zq+bz72qsXhbWjbSENhMgpJkkBUZEcCM9SSaz3Z16pl1t1HpNqCh1wZg9REjvq+7YtrDaC03Au026iAHELwg5ZaKUOdGUiQYFdOW+uxzFsd7xWbTh2ffNoDannmQtI4lRCwT0kYVCeOVWPa9/fJu0NsW6F25wYlkHIE8/nYwBAz0PfVO3g3hYLllb25/QW7rZKzocJSmZOoCcRJ4zUjeHfAo2g2pi4xW45PGEqlBEkOZdOGks2TdEq1Sz8ujkMMYFY8OnKYFYojLomOM1L3ftUJe2hcrSFck+7hHWCVE9ugB6zQxe0bZO2Uvpeb5JSCVLChAXyakEHrJAP3qkbv7dZD94hxQLD7zhCxpmSJy4FJ16hVkE3twJJpb8hTZO2bp8EuW4eYVIhISIPRzlZjtrx3Vawi+TBTAIwnMiA6IJ4kV67LVbWqgfPStEwlsK5oJ1UoJJH4Co+ydqMpcvypxIDhVg/ekuxHiPGrmrqWVaac8ladmrvX/okbsstObPU29HJuOKb+8ogIg8DiiOuKE2WzV2+zNosuaodOfBQwslKh1EQaH3W1Whsp1jlAHuVCgjPFGNtUjuk91EH972rjZbqHXAm4KMBTnK1CIUMozGfbNUVE87+5bC2VfYLbHDq9nsDZjjTakpHKhQBOOOeDkYVik5jPKD0jN8XXCGuXZCHQILgIKV5CQI4A5wTInrofaM7OuGWlIfFg+gQuCRiMAEySJzEgg8TIolvTtVpTLLDbheKIKnT86ElOvEmZnqqzDp9psJWayblE25onv8AdQxvUdoontzRPafdQtvUdtXVvGJS8BaKD7Z9NPZ7zRehG2fST9n3mtFfwFFHxENFKk3SrAbDUn9a84r2eRnRhdmywlPKgrWoTAOQ/EZV5eFNyu9kj1dSqoWVrt9EADTGjG07FHJB5mQniDw4e3LvqXfW1s1hxNqOITzSfeoU/wAO9btaf8lfxUdLJ3d9PsVqge95/QD7Y9iqs9+psqHJJKUxmFazJz1PCPCunrG2Nm49ctqcS2qYSog/NAiFAaq6afCx/wA6t0FxdT/x22tzJIpVedsbEtHbBV5Zpcb5NUKQskzmlJGalZ84EQerXSVc7JstnNN+dtquH3BJSDAT0wJAgHKTJJnTh6DOjzdjO6ar7tnYdoWGr+2SoMcokPNKJyTjCVZzIM5QD84Edcy63OZ+VGmko/o6mi6U4lfNBSRimfSLZ1+dRnQZWZvRnZHofePsFXBnc5n5UW0Uf0ZLIdCcSozhAGKZ9LGdfm11ufY2zlvdPFkqSl9eBKSqQ3hbKUjPPXjVlKqou5XUpuSsVuno/tly35FXJ2rrS8oWrFAzk6nomjW12LK2DfKW5VjTPNUeETqodNa3X20ev2Mypb6mTbS/WK7vYKjGrj5SNitMONLZkB5JJQSThIw5555g6HoNU2sjkpO6NSVlYeasrHop7B7KrFWe39FPYPZWjDbspr9CBtvRPafdQtvUUU23ontPuoUk0lbxj0vAWihO2fST2e80XoRtr0k9nvq+v4Cij4yEinrlNKsJsNduBBmi+17Qv4HGucCIiQIznj2meyhbwqOl5SfRUpPYSPZXmYTUU4yWjPUTpuTUouzQV2gORteSURjVmQOAnF7gKlbb2ktooCIzEmRNVpxROZzPSc65cdKvSJPaSad4l2ajpsl+BFhE2nLXVt/k7u7guKK1RJjTqAHuoiLwM7PecU2l0JV6CtFSWxnkemdOFB6C73vqFuEhRAKxIBMHInMcdB4VODl/mV+pGOp/4Gl0Ie3d9HH2gy202w2CFYUDUg4gDoInOAKs2+WyF7SQxdWcODBhUnEARni4mJBJBHZWXzUm0v3Wp5Jxbc64FKTPbBzr0GTg87fkvu22hY7JFo4pJfeViKQZwjGlZPYAkJnpOVG9m7TSdli6ObjVu41i44pSiO9SGzWQPPKUSpRKidSSST2k604uVhBQFqCDqnEcJPSUzHR4VDgGY1272qBsnzr/AOxduhrFxxZtx3KUs1B8mfKeYXHI/rOWVg09Lk2enKswNwopCMSsMzhxHCD04dOJ8aN7CuFpbIStSRiOhIzgdFWU6OZ2EqVMquXTeJm/LCjcFJbSQTHJ66D0c+NGd5NuKtgxhQheJJJxAzlh0IOWvXVAXdLUIK1EdBUT+E1yt5SoxKJjSSTHjWv4e9s1tL7GbtrXsHfKFsNdxeW3InO4bUE4lHDKAXDnnEp4DjWfbQs1MuraXGJCikxmJBgwaI/KZauUrVicDZBSgrUBiwwnThMSBEjLQ0MvblTri3FmVLUVKPSSZP41jyuLymm6aueFWe39FPYPZVYqy255ifsj2Vqw27KK+yIW3NE9poSk0V23ontNCRSVvGNS8BajQnbXpJ7PfRWaE7Z9JPZWiv4Cml4iEilSRSrnmw2B41Pe2IAQC8kE6AiJ/Ghz/Gj22Es4kl0qBjIDiJ7K89RhFqTfS256OvUlGUVF732VwOjYyi6WioDm4gYmRIGmXT+FdjYQVIQ8hSh83L3ExU+yvQ7dSBADZAn7STP40tnJaxrLM8oAfS016uExV0aNJ7cv+oonXrR3dmkuit+QHs/ZinVEeiE+kTw6us1H3i3V84ZIt3UuLQcWHSYBEAzlrxyo1s0lVq8E5rKiT0mQn2wRUDd9pZuEFM4Rix9hSQB62HwqKCjCULLfqNiJSnCd5WtpYz/dndZV0XFKWGWmv1i1jQ5kiJEQASSSIohtHctHm7j9pcpuEtCVgAAgASTkToM4MZUW2XtJ1p2/dbtxcWannOUhSBBBOIhJMqBSrMRBEZ5GvZuzs722uHLNLlspCSVAEpSohKlAKSFFCgQCOkT49nM7nEsA9m7ktrtW7l27QwlzTGkQDKgBiKxJ5pNeG1tylMrt8LyXWn3EtpdSMgVHLKSCIkiDnB0qztotjse188UtDeLIoEnHL0DQ5Ri8KG3m8Nu4uxtLQK5Jq4aViVkSQqABOZ9JRJMZxUZpEWR5Xm4tu0rA7tBptUThUlKTB0MFyu9292UOrfbbuEqQ0QQ4EgheJIJ+dlBka8KK757VtG7kpesuXXhSeUxESCMhEcKbybOoUu7UhHJoJkI1wpMkJnqFPCcknJcCzinZM5/JNK0qNvcoeUkSUiPaFGJofa7Ex2i7nHGBWHDGuaBMzl6XRwqy7F835K4VY4g4EZ8pJMQSIzjge+KH7M/ql/7fvarSqs9r9VvuUdnHjowf+QjD63C3fJVhgrCUA4RGRPPymD4UHG69qq5ZYbvUuB0K5yUg4VjCUJIxfOGKD0gDjRzyfHnbQ/u2/wCF6s3acKSCDBEEEagjMEdc1nknnkrl8bZUy0WO5Ti75doVYQ2CpTmGeZlgIE6qkZT9Loru5ZShRQheNKeaFxGKMpidKtu294T8lpukpCXrhKWlKGRH6yTPRk5HRjqkW55ifsj2VfhG23cpxKSSIW2/RT2+6hVFdteint91CZqa/jCj4C00K2z6Sew0UoXtrVPYa0V/Aymj4yCilSRSrAbDXn66vrxTkFUZCMsq4dp2LNbgJQmY1099eXWZ/Kup6t5VaUuh52l2ppWJMTEZ9Bg+4VxbXym1laYkzM6Z5+2mbaKlBKRJOg7p9gNcrtV48GHnzEdfChOdlbn9yWqbbTtqtfsJi/WhZWgwTqOB4xHRUHfDeh8MQhQbxKwkpEGCDMEkx2jOpwsHCsoCTiAkjLIZdfWKCb6bIeDAVySoSqSQJgQrMxoOutWE7TtEtbXMmM7F029M1tOSs7u7yvWalFkghUYkKEpMaHUEHrBojtffu5faU1DbSFCFBtJBUDqCSTkeqqrRmx3Vu3m0uNsKUhWaVAoEiSOKp1BruNR3Z5+7OLveB1dq3aqw8k2rEmAcU8/UzmOeeHRQ6zuS24hxMYkKChOkpIUPZUjamyXrchL7amycxOhHGCMj/wA0Q2dudePIDiGThIkFRSmR0gKIMddTokGoV/OXedDPqH+autkb1P43n+ZjeIC+aY5qUpECcshVdTu/cF7zfklB6JwGASBnIJMEa6Hgan7MsHAoslBDocKMOU4shHR31bQjBy1KqspZdArsfa7lupRbw84QQoSCNf8A3tpNbYcSwthOHk1mTlnPNORn90V6I3fuCtSA2cSQCoYk5BU4ePGDXT+7dyhKlqaISkFROJOQAknWtbdJvdX/ALYzWqWANrvA9auPhnD+lCUqxJnIAxGeXpGq/Vnd3SvHTyjTJUhQBScSBIiNCqagXO7N0h1DS2VBbkhAlMKIBUQFThkDrrFNrOzXFPKjzuN4Hl2yLVWHkkHEnm5zztVcfSNELX0E/ZHsFIbiX/8AZz67f81Fbfdu5AKOT5zaUlQxIkAjLjnodKtw8opvUrrxbSK7tr0U9vuoTVmXsV+5GFhGMpzVmkQDI1UQKrSkxI/5/Gorv52TS8BaBQrbWqew+6ilDNs6p7D7q01vAUUvGQUUqSBSrnmw1x050f2ckttNwkkrVKoEwlUwT0QMP41X3InPTj2can3+2VKI5MlAAiMtf/Yrz1CcYXkz0mJpzqWjHbqdC3wXiRwJKh2FKvfI7qm3DIcdStPpNuBKx+7OR9/j0VAe2slS2llKpROLTORGWfTPjUVra2F9TgBwqOY4xw7wffVyqU46dG7/AN+zKHRqys7aqNv5/lBS0/bXPsD/AMdDdl7Rc84S2VFSVlQIUZgBKlA56aR307O10C4W7CsKkwBlM8zr/dNQdr7ys2qC4ywS4o4QVHIEyZ1OWWgiaenJSmkn1f5EqwlCDzR/+VrwZtvNaJau320eilxQSOgTIT3ad1aLsyyfe2RbJtnOScmcWNSOaFOgiU58Rl1Vllw+VqUtRlSlFSieKiZJ8TVivd4217NZtAlfKIXiKiBhiXDlnM84cOmutJN2OOi47bQhSdn2dy6l57l0FwzMpAXIPHnSlOeZiaBeUfblwm8LaHFtobSnCEKKZJAUVZa6x3dtUZh8oUlSThUkhSSOCgZB8avb+9dhdhK763XyyRBLZyUNYyWkxM5HSdajLb1JvcKbc2oRZ7Ov1/rUrRiIGakKQvlB94Jnvo6NkJ+UBciOTLfKYuGOA2D6kKrM97t6fOyhDaOSYaEIRl0RJjIQMgBpn01Ydkb3/wDxwYIVyqUlrFlhwaDjM8mQO0U0ISekeugs3Hdlg3RveWfvHCYxYSOpPPCfBMeFDNoobDSynaC3Th9CVQvgR6XRULdTbTdsXeUSpQWEgYY4YpmSOmvW4vdnlCghhwKwkJJUclQcJPP6YrU4NVHZO2nBnU04b66hm4snXdnWyWbgWyhBKytSJELGGQemDHVQjf8Afdt7S0aUta3Uqx+cAkSUpWmAqcUwsZ9AoDvNvC25Zs2oSoLaUFFRjCRhWMs5+cOFeG1N5G3tnsWxSsOskQrLCUgKTEzPokcNU1klF5/yzRF/KvsWTZ+0XTsR9wuuFwOQF41YgMbQjFMjInxqBuztxbTrbri1LBSErKiVEoMZyc8jB7qE2W8jaNmu2ZQsrWrEFCMIGJCs85+aeHGvK2/Vp+yPZWjDQTzJ9SmvJqzRe997pFjauJYyXdLOY4JI58dUZD7ZrJCaue/+20XKGMCVJ5OQcUZyBpB6qpdVZXHfcsuntsWgGhu2dU9/uokmhm2dU9/urfW8DMlLxkNs0q5bpVzzaas5cpn00+Irnlk/SHiKz9Z5xrhVczu5eY66/U35f3L+pwdI8a81LHSKzxdeKqju1eb9ie9X5f3/AOjRiodNAt7j+hH2x7FVUV1yaspYBU5qWbYrrfqPaQcMu/qNXM11TGuico5pqcimIoAei+yFcw/aPsFB6VPCeR3FnHMrFmxjppYh01WYpTV3xPoU9h6kvaf6w93sFRa5ilVDd3cvSsrHVWC0WMCcx6I9lV6aQFNTqZGLOGcMbXUCkZ8fcaEmmArpIqJzzO5MI5VYsiXB0jxodtdQJTB6fdQ2KcU86+aNrCRo5Xe56opUyKVZy8JLOZq63TllywUo2+FCnFgIRkprCkNIWkABSsZJjWEmapgbxLwiBJ4127YODRM5DTr0pJNX1ZYoSaukWR3zJLbyAWlkl8tqhM4cCFMjGecggkgAaqBBrpfmQcGMWxb5Q8kEEAqZDLhIePBWPk4KudinhVTdsHOiew6d+leC7JznEpIAEydO7pqM0eSezkugauLW0N5bpQtHm4bQpxRymApSgr98gBJGsmp6re0xOKY80XjWhcPKKUIYUjnhIJCgoOYshzgMOVVK4slpJlJy4iY6Dn25Vy/YOJ1SdCcs4gwZPVU3jyK4SXQuVsizAtCpLBThSXjiblSuScJCudj9PDqImKV1aWKMKGCw44ltwJLihgccxMqSVkkDJCnAmTEpqlrslASY0Ctc4Vpl10yLFwkDArPpBjxouuQyS4LtaWtkXFgebQXEhzGQpKEFpOIs4nEynlSsYkkqAAiRQ5nZtvylurExyZtyhcuIB84KHcKlJxSOdyeZy0qr+aLgEJJkTlmY1kgaZV2uwcHzScyMgTpEnsz1ouuQyS4D9vZW3nrDa1N8mhlHKwpOFbwblaceIJJK+MwYIqMrZbRvltodZDQUFglwYFNkoUW0rJgkJURmROA6HKgardYBJQqBmTByGndp+FdrsnAYwkxrGYHHUdVTdckZJcFzNjYlCQFs8p5yHTzsvNi+W+Tk82A1C8M4hnwqY5a7OC2sPIKCnlLVKkwlCmXylsyYCUuJRrxUnpqgKsXArCUkHFh6ie3jlSNi4CRhORjTLWNe2ouuSckvKXVpi0KbgKTbIMnCoqaVhTyQw81DgiVzCm1KOI5iBQjdy0tVWz3LrbS85KWcRzQUIK8UjJAUopTKoBAIFAPMnPoK4cDx0pNWS1EgAyE4s8ub00XjbcMkvKWHdZNs2p4XXJKgshMhLohS+eU84DJJzIPNg5GIqY43aBlcC3wYH8RxBTwfxr5ANmZKI5OCMiMU51VEWLh+YrjqDwEx2xTN2iynFEJAmTxzCYHeaHKPIZJcF8203YZYPNxk9GEozHIEtnmmAeUiMXOnSuXBs/GgoDM8qgKSpQCSAwslQVBGErKJBEY0Z5GqQ7YOJ1STkSYziDB8KdVg4M8JI6RmOkeIz7CKi8eSckvKXPDaB1eA2hVjZKuUCQgM4TywRBKC5MSUR+6BUe4NgbdeDAHA05ycxKpfOCZzDqW0pjiUuHoqpCycz5pyMEcZgnTsFdJsXPoGi8eQyS8pyimpykpJSdQSD2jKlVhXawRW4QqQYI4jLqp/OHPpq9Y8NKalS7jXa2PM3C/pHSNeGnsrzXcuEEFRIOR66VKiyJzy5PNy5WRBUSP+Z9tM5duGZUc5nv1pUqnKuCM8uTxLiuno/DJPhXqb52ZxmT2UqVGVcBmktmcIvHAAAogDs7vDh0U5u3IzUePRx1pUqMq4DPLk5cu3FCCokad2fxPjTm9ciMWXRAjSNIpUqMq4DtJcnCrxwnNRyOLhrpNdefu/TP4cdeFKlRljwHaS5GF659I8OjhpTeeOTOIzETlpM+3OaVKjKuAzy5O/P3fpmvMvrKcOI4ejvB9sUqVGVcBnk+p2btZmVEzM9+tJF0sZBRHf1BPsAHdSpUZVwGaXIwuFjRREmdTrkSfwHhXfnbn01azqdTqfxNNSosgzS5EkEyTmTme2lSpVJB//2Q=="/>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825601"/>
            <a:ext cx="1756669" cy="255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762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smtClean="0"/>
              <a:t>Isn't it just a societal issue?</a:t>
            </a:r>
            <a:endParaRPr lang="en-ZA" dirty="0"/>
          </a:p>
        </p:txBody>
      </p:sp>
      <p:sp>
        <p:nvSpPr>
          <p:cNvPr id="5" name="Content Placeholder 9"/>
          <p:cNvSpPr>
            <a:spLocks noGrp="1"/>
          </p:cNvSpPr>
          <p:nvPr>
            <p:ph idx="1"/>
          </p:nvPr>
        </p:nvSpPr>
        <p:spPr>
          <a:xfrm>
            <a:off x="467544" y="1484784"/>
            <a:ext cx="8229600" cy="4525963"/>
          </a:xfrm>
        </p:spPr>
        <p:txBody>
          <a:bodyPr>
            <a:normAutofit/>
          </a:bodyPr>
          <a:lstStyle/>
          <a:p>
            <a:pPr marL="0" lvl="0" indent="0" algn="r">
              <a:buNone/>
            </a:pPr>
            <a:endParaRPr lang="en-ZA" dirty="0" smtClean="0"/>
          </a:p>
          <a:p>
            <a:pPr marL="0" lvl="0" indent="0" algn="r">
              <a:buNone/>
            </a:pPr>
            <a:endParaRPr lang="en-ZA" dirty="0"/>
          </a:p>
          <a:p>
            <a:pPr marL="0" lvl="0" indent="0" algn="r">
              <a:buNone/>
            </a:pPr>
            <a:endParaRPr lang="en-ZA" dirty="0" smtClean="0"/>
          </a:p>
          <a:p>
            <a:pPr marL="0" lvl="0" indent="0" algn="r">
              <a:buNone/>
            </a:pPr>
            <a:endParaRPr lang="en-ZA" dirty="0"/>
          </a:p>
          <a:p>
            <a:pPr marL="0" lvl="0" indent="0" algn="r">
              <a:buNone/>
            </a:pPr>
            <a:endParaRPr lang="en-ZA" dirty="0" smtClean="0"/>
          </a:p>
          <a:p>
            <a:pPr marL="0" lvl="0" indent="0" algn="r">
              <a:buNone/>
            </a:pPr>
            <a:endParaRPr lang="en-ZA" sz="1800" dirty="0" smtClean="0"/>
          </a:p>
          <a:p>
            <a:pPr marL="0" lvl="0" indent="0" algn="r">
              <a:buNone/>
            </a:pPr>
            <a:r>
              <a:rPr lang="en-ZA" sz="1800" dirty="0" smtClean="0"/>
              <a:t>No! Good governance finds real practical meaning at the level of institutions and in the performance of individuals.  </a:t>
            </a:r>
            <a:endParaRPr lang="en-ZA" dirty="0"/>
          </a:p>
        </p:txBody>
      </p:sp>
      <p:sp>
        <p:nvSpPr>
          <p:cNvPr id="4" name="AutoShape 2" descr="data:image/jpeg;base64,/9j/4AAQSkZJRgABAQAAAQABAAD/2wCEAAkGBxQSEhQUEBQUFRUUFBUVFhQUFBUVFRcUFBQXFhcVFRUYHCggGBolHBQUITEiJSkrLi4uGB8zODMsNygtLisBCgoKDg0OGhAQGi4dHyUsLCwsLCwtLCwsLCwsLCwsLDQsLCwsLCwsLCwsLCwsLCwsLCwsLCwsLCwsLCwsKywrLP/AABEIARMAtwMBIgACEQEDEQH/xAAcAAABBAMBAAAAAAAAAAAAAAAAAQMEBgIFBwj/xABNEAACAQMBBAILCg0EAgIDAAABAgMABBESBQYhMRNBBxQiMlFhYnGBkrIIIzNSU3JzgpHhFjRCY4OhorGzwcLR0jVDdJMlwzajFRck/8QAGgEBAQEBAQEBAAAAAAAAAAAAAAECBAMFBv/EACkRAQACAQEHBAIDAQAAAAAAAAABAhEDBBITITFBURQyUoEiM2Gh8JH/2gAMAwEAAhEDEQA/ABRTmKKK4H5rJCKWiigBRiiigQLSaayooZJpo00tFAhWkK1lRRGOmk01nRQNEUmKdIpNNRTYoxTmKMVQ3ijFZ4ooMKQ1kaQiiMTRS4oop+iiiiCilqbNsuRTECPhgpTHlEAA+PjTEtRWZ6INFP3tqYnZHxlTg45ZwDw+0UxmmCazHUUVJuLXTHG+c9IGOMctJxz66btoDI6ouMscDPAZNMdiazE4k1RUtNnuVlYYxD3/AB8JIGPDxBqLTBNZjqSipT2DiETHGgsV8eR1nhjHA9fVSX9k8LBZBglQ3oblnPXwNXGFmlo7I1FGaM1GcSKMUZoxUMSKAKKKIMVjprKkNFMwDI+s36nYfyp0LTVr3v1n/iNTpNCerE0UNRVDlFFFAtXO92lGuoAgm1RDCcg5Yx6CPGASp9FUhy35IUjxsQf1Kax1SfFT12/wrVZw99K80icd12uXQyzPF0TSukRQSFdODwfnwzwFR7qdI2ndVh1CG30gBSgfVhio8Wf3VUMyfFj9dv8ACsFeQkjSnAA983XnyfFW996TrTPaF0glR7dOMfT6ZSokxpGqXLEZ4BuIxmtFsZwLiEsQAJBnOMDzmtWTJ4E9Zv8AGk988EfrN/jWbTmWLak2mJnstp2grxXi6IU73HRjSz++NxOT3XLPDw1X7iEocEg5APA558edQvfPBH6zf40o6TwJ6zf40mcs6l9/GVwsrqPo4YJSOjaIytjBxIJOlAz1cFIx46zkukmaCZzH0hilCq2NIlVu4D+LiefgqlkyfFT1m/xpffPip6zf41d+XpGvOMSuT9H0kRkEPT9DJkDT0ZmGOj147nPfekUvSRiWNpBD0vQTGUAKU1DGjOOBYjNUwF/BH6x/xozJ4E9Zv7U3/wCDj/xC3bGulZGdhGZGkHSA9Go6IIByccFyDy45xVbnxqbT3upsdfDPDj1+eohEngT7W/tR755H2t/aszOXne+9EQfopj3z839rf2pCJfzf2tWXlg/SUwel8Cfa1J775H2tTBhnanufrP7bU4WqHbdJp4aO+f4/x28VO4k8j7Xq4WY5niaKYPSeR+3RUwmEykopcUQlFFFEFNR9+/mX+qnqZTv28y/1Ua8naWkoohaSiigKKKKIKKKKmAUCiimAUUUUBQaKQ0DNr3v1n9tqepm1736z+21PUWerEiihhRVGdLSUUQUtJS0BimU79/Mv9VPZplO/bzL/AFUajpJ2iiijIooooCiiigKKWkoCiiigKKKKAooooGLTvfrP7bU9TVr3v1n9tqeqLbqxIopSaKoWiiiiCloooAUynft5l/qp6mIz74/zU/ro1B+kpaSjJaSiigKKKKAooooCiiigKKKKAooooGbXvfrP7bU7TNqe5+s/ttT1RbdWJpaU0UQtFLRVBRRRQFR4/hX+bH/XUjNRo/hZPmR/vejUdJSKKKWjJKKKKAoopTQJRRRQBooozQFGaKKAzRSUVAxZt3P1n9tqfpiy7z6z/wARqfzVlb+4hpaKKiMs0lFFULmg0lFAtRYfhpPmRfvkqVUSH4aT5sX9dIaqjbV29BbnErd18ReLfZ1emk2bt2KdHdNWIxlgRgjgT/I1WN0YRcXVxJP3TDOFbiO7YhsjwAALg8O6q0XtnHHFOYkRNUbZCAKDhWwcDhnia9JrWOTrvpaVZ3J6oY3xtPlD6j/2qdebchijSV27hzhWUFgTjPV5jXO7HaKdptAYdUjv3EhC4XJHEE9Yxjq51tN4LFodnQRyd8JiSOeNQc4/X++tzpVh0X2TSi0f8WvZ28lvO4jiYljnhpYd6pY8/EKf2ptiK3CmZiurOMAnlz4Dz1o917osY1NksQCcJtABOE550DvvP11qNrYvL5kLhY41dQSwADKp5E8MlyPQPFWeHG9js8o2Wk6u7jERC5XG2Yo4VnZj0bacHST3wJGR1ciK1w3ytD+W3qN/atduNcCSN7eUK/RvqVXUMNJODjPA4bPHyvHULcq2Rrm6DIjAZwGRSB74RwBHCrw4jOezXp9OsW3onkt52vEJ+1yT0nPGDjGnVz5cqbXb8HTGDUQ4YrxGBqGeGrl5qrsx/wDMD5n/AKjWqvtmtPfXSxnDK0ki9WSrLwz1c+B8Qpw4lKbNpz1+OV+2ntSO3UPKSFLBRgZ44J5eim7jbUKRLK7YRwCvDujkZ4KOJ/lVD2xtsz2iRS5E0cwDZyCwCyDUc9Y4A+Pz1nJGJbiyikOE6GBcHlggtjzse5+yrGlHdquxVxG8ssG+9szYPSL5TKMenBJH2VYlkBAIIIIyCDkEeEGqtvTdwR6Ult2ZV0sDGAoUZ70NjgOHIVtt3rxJYVaJNCDKhTjhpxy+39VYvWMZh4a2lWKResTCdZnufrP7bU9TNp3v1n9s09XlLkv7pYlqKGNFGeZyiiiqopJHCgk8AAST4AOJNLUbafwMv0b+waQ1WMzhDO8tr8un6/7VGj3itRI56ZMFUAPHmNWerxiuVA1at1txrjaKk2jQMV4sjSaXUZwCwxwBxw4108GPL68bBp+ZPbXSITGazuo0Z8krll4tzwwBzk8cEVM2VtIdFMLm5jZ5EwvdMcYDDB7nhxYcqhS7hTJP2s09ks+oL0TXGltTY0rxXGTkYHXmoG1N1Li2nEF4q25cMVklOIWCjmJBkHqHDrI4Ct7nJ7zoxMYlNhtLc2nRPcQ9Irs6MCxXiACp7nODjj5hTm0rgTWscL3EBkjcHXrfDIFZRk6M6uPpFSdo9i+8ghE8z20cPc++GY6e7xpPe545FVvY+xzcyGJJYEbUqr0shQOzHSNBwc8fNzFXda4feZb/AGXtSWMjXeQuiowCajz6NlTj0fUxSo2xtm2YVu2Z0ZieGhnAA6ycqMnNQrfdlpLgWyT2zSHABEpKFi2nQG099nqx6a3G2+xrdWYU3ctrCHJCl5jhiBkgYTx1JqTp9cTg1s8QW930kNxF0OMEFm14ZRq4acHBGfRT27k8ME08j3EREmcBSxIy5bj3PgNa/be493awrcOivA4VhPC4kjw/ekkcVB4cSMccVK3a7Hd1fx9JaPbuF06h0pDIWGQrjTwPCk1yltKLRMTPXkkyXMBvxc9sRaNOMZfV3mnlpxz8dGzbqGO9muGuItEgfSBrLDU6kZ7nH5J66q23Nlm2fQ8kMjAsrCJy2hkOkq2VGDnNP7t7Be+lEMLxCRsBVkcqXOCcLhTnABpuM8COme2G43oitriQSQ3ESseDhtYB8DAhTxxw9FG1EtpYodNzGssMapnEhVgo4DIXIweR8dNbzbi3GzwDdvApYZVBIS7gEA6RpwcZ8IrW7vbuT3rstsmoIuqSRmCxRqPypHPBRwP2GrFcd2o0sREZ6Js99LOojnvIQgxk4Y5I5E6YwWPnq0bO2zZwRpGky4QYzpfJPMk9z1kk1U7PdZpm0WtxbTy9USO6OxHMR9Mih+HHgeVarbuzHtbiSCbTribS2k6lzgHgevnWbUi0M6mz1vG7M8nR4N5LULgzL3znk/WxI6vBitpZXqSrqiYMvLIB5jziuLaq6XuF+KD57/vrx1NKKxlw7VstaU34WRqKM8KK8XzzmaKMUVQVG2n8DL9G/sGnJblVODq9CO36wuKibQvEMUnffBv/ALcnxT16asdW9Os70OM12f3NXw179FF7TVxiuz+5q+Gvfoovbau5+iare/Y1xLvDIYoZWBuoG1CNiulRFltWMADjk1Y/dDbbt3hht0ZXnWUuQpyY0Csp1EciSRw8VUvssbbuV2peRpcTrGHUCNZZAgBjTI0g4xVAFB6R7LH/AMeHzLT96VwDdf8AHLX/AJEP8Va752SpBLu4GjOpTFaNkctIZONcG3SiLXtoB13EPUTgCRST5gMn0UgbHdH/AFe3/wCYv8Suy9nnY891FaLbRPKVlkJCjkCigE+muM7nOG2tbEcjdqR5jJkV1f3SA94s/ppfYWpIz3g3ggsNhx2Vwc3T2gh6EcdLkDVrbkAufD1cM1h7mz4C8+mj9g1uNzLaK93fjG0cNGscoLvxKJEzBXVjxBUAYPirTe5rP/8APefSx+w1Bxfer8du/wDkz/xWrd9iP/WLL6Rv4b1p96EzfXQAOe2Z+H6Vqu+6O7bWG2NlJLkSyp00iEY6MssoCefAB85NUbr3SZ9/svopfaWrH/8AhBs7dqYR8JJbbpJWHfF5lUEZ8AU6R4h46rfuk/h7L6KX21qxttobQ3amMZ1SRWojlQd8HhVcnA8Krq8x8VQee7e5KMrKSGUhlYHBVlOQwPUQQPsqVvBtd7y4luJAoeVtTBc6c4A4ZPiqJa27SMqIpZmIVVHNmY4AHhJNbHevYhsbqW2Zg7RaQzAaRlkViAMngNWM9eKo1Irpu4X4oPnv++uZCuk7iTAWozq79+SOw5+EDFeer7XJtsTOly8rOTRTPbI8r/ql/wAaK5MPj7lvCSDWWaxU1lRmRUfaPwUnzH9hqkVH2l8FJ9G/sGrXq1Sfyhxy3sJGRpEXKxjLkfkg+GrBuzvxc2CkWnQoW4M5iVnYZJAZjzAJ4U1uRKDK0L97PGyHzgEg/ZqrUOz203DTric98quuVPWrAhh5xXbnnh+hi3OYTd495JL1y86w9ITlpI41RmOMd0w5jAFadVr0j2JpLXaNgsk1ratNE7RSnteJcsMMr4CgDKsOXWDXHOytZyW+0JYXCBEOYdEUUQ6GTulB6NRqI4rk8e5qtGtjb+Xdtbm2DRy27AgwzoJECk5KjiCBnjjPmxUI7xuA3QxW8GsFS0EeHCsMMquzMVBHA4PLNWPYe3nh2ZPPNHbyEyR2trqtrclHCM8khPR5bCaB3Wck8fHTIjJd3Cr3JknkVRpVUGuRgowqAKvEjgAKB7Y21XtZVmiWMuuNJkQSBSDkMoPIjHPz1vtrdkq8uwq3S20wQkqJLaMhSeBIFdF7Mm5UcWzLeWEAGxVImI/KjcqmT4TrKn6xrg4OKZFn2pvzeTwC2MgjgUYEMKLEhHUGCjiPFyqTu/2Q7uxTo7ToIwdOoiFCzlRgFz1txPGrb2B5u2riS3uEhkiityyK0EJIbpU4l9Gpu+PMnnWx7O0/aT2yWkcESzRy9IBbwEnBVRhmQleDHkRQc6j31mWXphDZdLqL9IbWItrJyWyRzyedPS9kG8a6F2/QtOqqiO0KHQF1Y0eA92cmrp2M4kk2JtKWSOJ5LeOboXaKNmTTbF1wSueB48a53u/tWQPMQVy8UznMcbd2sbMCAVOnB8GKCZvHv3dX6gXfQOQMK/QoHQEgnQw73OK1mwt4Z7Ny1tIU1LpdeDI6/FdDkMOJ+2ugdgq4Nzdtb3CxSRLDJIFeCEnWXU516NX5R4Zxxrf9nG57QNqLNIIhJ0usdrW7g6dGO/jOMZPLw0HKod7ZIzqt4raCT5WGBVkGeehmJ0fVxWr25tSS6neechpJMFmAC5IULnA8QFdH7HG/itcxwbRgtpEmYIsva0KtG7HCghFAKkkDlw51z7eyMLfXaqAoW5nAUcAAJWAAHioNWK6VuF+K/Xauaiuk7g/iv6Rv5V5a3tcm2/q+1kooorlfFzJ80A0maUVAtRtpD3mT6N/YNLPOykBY2cY5qV4eLuiKiX90/RSe8v3jdcfxT5VarHN66dJmYlyawuDHIki80YNjw4PL08vTW635tx06zJ3s6CQefAB/kfTVfFWadem2bG3NraQpnyJD/LuR9WuyfL7luUxP0s/YE2/2vfGByBHdJpGeXTJxQjxka18eRVq90LsHVFDeoOMbdDJw/Ifih9DZH1q4bb3DRurIcMrBlI6mU5BHpAr1jZ7Qt9obLWa4CtDLbh5l5gFRl186sp+wVZerzlvoOhS0shzt4ekl+nu8TOPqp0S+inNxoDELm/OALOEmMnrupgY4QB14JLegeGq7tvab3NxLPJ30rs568ajkKPEBgeirhdz2trYW1pdJcM0wF9J0EscfGUFYkfXGxOI1Vh9IfDVR3vZc0e1dloX4rdW+l/ExXS484YH7K8n7Rs3hkkikGHjdo2HlI2D+6u+9g3eO2dJbK3Wdej9+QTyRyMVYgOF0IuADpPI8X51Suz7u90F4tyneXQycDgJYwA32jSftqB73OJ/8hP8A8Rv4sVbL3Svw1l9HN7SVq/c5f6jN/wAR/wCNDWz90t8LZfRze1HVEPsSXqPsvatorDp5YZWjjyAz6rdkAQHmdWB9YVQbHZ8sKzyTo0arDInvilC0kg0BFB4k8STjqU0zuhsd7y7gt01e+SKGZeapnu3z1YXJpveVdF1PErOyRTSxoZG1PpRyoy3hwBnAFBfvc7f6lJ/xn9tKvfZo3dW9ks1a6tbbHSgdsSaC+op3g/Kx/MVRPc7f6lJ/xn9tK33uk+dj+m/9dBUezJsdLOa0t4u9jtI11YALEM2XbHWSSfTXPTW+2ztaS+7UjKlpIoUtkIbU0hDnRwxz7pVxx5VhvtsVbK9mtkLMItAyxBJJjRm4gAYyxxw5YoNIK6TuB+K/pG/lXNlroO40zi27mMsNbcQyjwcMGvPV9rl2yM6X2tlFRTNJ8ifXT+9FcuHxuHP+lPFZZrDNIaiHNVR9oH3qT5j+yazzTG0D71J9G/smrXq1SfyhxjFWXclg7TW7HhPEQPnLkgjzAk+itBbXTRnKHBxjkD+og1sdn7elSRHJyFYEgIgJHWOAHVkemu2ej794zXDWzoVYqeasQfEQeNWrZu/MkOy59nrnEsgIkz3kbY6WPHgbA9Zqw3sunin97YaJFWRToQ5DcznTx45Na2Oe6bGlXbUCVxAp1AEAkYTiMkD0ikc4aicxEmNkXlvG5NzAbhSOCCZocHIOSyqSeGRjhW13s3kt71mkFr0UraBrFwzoFRdIVYigAGAOvhite15cLjVldXe6oVGrHPTlOPH94rIXN0QSAxCsVbECnDDGVJ0cDxHCqrZbjb2xbOkWYW5kmUuA/bDRqUddOhowhB8PPmB4Kse9nZXi2jEIbqwUqr61K3LqQ4UrnIj8DHhVKNxc5YYbKAFx0C5UEZyw0dyPPWAu7g8skhdeBCpOj4/BO95ceXGgsG42/EOzD0kVnrnMbRvIbllVlZlb4PQQver11N3t7I8G0mja7sMmIME0XboAGwTnEfHkKpo2hMc4OcDJxGnAcBk4XhxIHprNrmcas5GnvsxKNPHGG7nhx4caC47rdkW12eS1psxFdhgyNcu7leGVDGPgOA4DHKqDf3XSzSSsMdJI7kZzguxbHj51NaecZ1BhjGcxLw1DK57nr6vDSiS4LFFVy4GSghGoDnkrpyBy/VQb7cffaLZrCSO16SbQyPIbh1DKzasdGEIXACjgerPXWx3t7JUO0uj7bsQei1aNF06d9jOcJx5CqgktwwBAYhjpUiEEM3xVOnieB4eI0RNcMcKrtwJwsIJwDgngvIHhmgs27m/NpZSCWDZkfSjvZJLmSRlyCO5yuF5niKrG9e2jfXc1yyhDMwbQG1AYULjJAzypBPP1BjwU/BL+V3v5PWeXhqNtB5A2mYEMvUyaCM8eWB1UENa6TuB+K/pG/lXNlrpO4H4t+kb+VeWr7XHt36vtZKKKK5XxTmaSloo1LGo9+fepPmP7JrKeNz3rhR4Cmrjn5wqJewyCKTMoPcN/tAfknyqsYb06xvRzcgrNDWJoFdz9CtG0j01hBLzaFjE56wp4r/T9tbi236jjNgyCfVbW8sMjalUtrgEaooUgaFcBskZ4LnJGa1G5/vqXFs3+5GWTxOvDP61P1TVZljKkg8wcHzisxy5POnKZqv679QNFYJNHK/abpIwypErpGwGoscju9J4cwWzxArObf9GEhVJkM89nPIquNJeDhMefHpAEOSOJHHqrnVdNsNjbKaGPpZESRzYDV0zFVZ4TJcCRdfBSylCR3hYHgBWnoyi7IcAluHMVxpkuOnTTIqNIe1uhMNwVIJjB7oYPDJrSwb2x9E8bi5jDWttEHt5FjkMltE0elzg6oW15I59ytQdjWts1/IsmhoVNyYkaQxpKyK/QxGbUNAJ0d0T4s8c1abPY+ze2LhWFvIqywroN20SQW7R5nmilLZmdH7nTlsePnQVvcneVLHp9cPS9KI10nGkopZmVgfC3R+rW4bfi3Y3uu3du3z7+xKhgBAAhQcs9MXfj5HWKbtbHZZjgfUC0lxBbSI0joVC3BaW6bJ4I8JQeBSW8HB+72Zs7te/IEYnSVxbqtwSRGscJBXMrKwy8hOSxOCByxQO3vZCt5uEtu5UPZEEaA7JarkxSdRUvkg8wHYeCi37IkLXDTzQzo0kcPSmCXSzSQSsyd2cMUZCobiDlFxyp682TsZZtSOvRLcyCSLpmLiGG2lYiNtXviu6xlWBJyxXqpmfYmy42Ijlim02k2WM5QPdJLHpYe+KPg5SAMgExnAPKgbt+yBEotmMEge3uLmcKGDJmYTmPDOdRZXlQknng+EU9F2R4S+qSB0Ha80OIdA09LJby9zn8nXFMePygrWzWmzktllTRJMkNnrt2mcCSRyrSspVs8i6Mo4oVB4Zqt70tALqdbVFWFZGSPTI0ilVJAcOxJOQM8+ugsO0d+llsu1hGVdbezijmBAZTblC+SOakoCvWCW8NVze3a4u7ye4UMBK5YBzlgOQBPorUUUCrXSdwPxb9I38q5stdC3GiY22VkKjW3DSp8HhFeer7XLtn6vtbKSova8nyx9RP7UVyPjbkeU00A0opcUSWFR7/AOCk+Y/smpZFNXMGpWX4ykZ8GQR/OkdSs/lDiVAq8nsfn5cep99YJuJlmXpu9CnOj42rx+TXZxKvueq0vkrWxL0wzRyDkrDPzTwYfYTWe8rIbiQwsGRm1Ary7riR9uas3/6/Py4/6/vo/ADwzD1PvqcSmc5Z9To5zlRTSgmr1+AH579j76B2P/z3/wBf31eLXyvq9H5KLqNGo1efwA/PfsffR+AH579j76cWvk9Xo/JRtZoyavP4Afnh6n30fgAPlv2PvpxKr6rS8qNk0Emrz+AI+W/Y++k/AEfLfsffU4tPJ6vS+Sj6jSVehuCPlv2Pvo/AEfLfsffTi08nqtLyolLir1+AI+W/Y++gbgj5b9j76cWvlPV6PyUYCuj7gfip+kb+Va9Nxc59+5My958ViuefiqybB2V2tF0erV3ROcY51jUvE15OfbNo07U3azmWxopaSud8lmrVkGrEUtRqWQNITTTRZ46nHiBGB5uFYm38uT7R/aqsRXykA1Hi+Fk+ZH++SjoPLk9b7qYjtvfX7uTvY/yuPEyc+FIaiK8+afmsS1M9q/nJPX+6sTbeXL6/3Uwm7XykA0A1H7W8uT1zR2t5cnrUTdr5Sc0VHFv5cnrfdQYPLk9c05G7XyfpM0z2v5UnrmjtbypPXNF3a+T5NFMdq+XJ67f3pO1R8aT/ALDT7TFfP9H80pqN2sPjSeuaXtbypPXNVd2nn+j5NJTPa3lyeuaXoPLk9c05LinklrybPykn8RqdJqLbwcD3Unwkv5bD/cbx070HlSf9jf3piC8Vz1Ok0Uz0HlP/ANj/AN6KckxXykik+2sqSozJM0ZpMUoFRC5pmD4WT5kf75KeWmEPvr/Mi/fJWmq90hjSE0lITUZFGaSiogooNFVS0UmaM0GWKDSUE0AaKSkoFzRmkoNA3b8m+kl/iNTlM2vJvpJf4rU9SWr+6RRRRRlm1ZAUUUak3RRRRgoNYQqOkc+Sn75KKKrde59xTRooqMikoooCiiigKKKKBaSiigKKKKAooooQZtOTfSS/xGp6iikt6nukUUUUYf/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51595"/>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data:image/jpeg;base64,/9j/4AAQSkZJRgABAQAAAQABAAD/2wCEAAkGBxQSEhUUEhQUFRUVFBQVFxUUFBQUFBUUFBQWFhUUFBQYHCggGBolHBQUITEhJSorLi4uFx8zODMsNygtLisBCgoKDg0OGxAQGywkICQsLCwsLCwsLCwsLCwsLCwsLCwsLCwsLCwsLCwsLCwsLCwsLCwsLCwsLCwsLCwsLCwsLP/AABEIARQAtgMBEQACEQEDEQH/xAAbAAACAwEBAQAAAAAAAAAAAAAEBQECAwAGB//EAE0QAAIBAwIDAwUMBQkGBwAAAAECAwAEERIhBTFBBhNRImFxgZEUIyQyUnSSobGys9IHFjRCUxUzYnPB0dPw8RclNUNEwmNkgoOToqP/xAAaAQADAQEBAQAAAAAAAAAAAAACAwQBAAUG/8QAMxEAAgIBBAAEBQQBAwUBAAAAAAECAxEEEiExEyJBURQyYXGBBSMz8KFCweEkNJGx0RX/2gAMAwEAAhEDEQA/AE3a3Hu66+cTfiNXsVfxr7Hzmoz4svuxTgYHpo0I5Ciw8abwKwzNz5W3hQvsJLgwj3O9AuxsklHgIhAyaOPYmbeCsxrpGwMZelLlyOr6ZGa7JmCyRMeQz6Ofs9dC5pDFW2Sts/yTQqcQ3VLHRZ7dx+6aLfH3M8KS9CGtHB+KfqPUj7QaHfHPYSqljoloWAzpIG2/po1OLFOuSXJm9EwIkCuMJ7s86zbk1Tw8FKzAafJZqIBEK1ZkKSyi+M0QsqVocBbicV2Dc5G3a5fh1184m/Eagq/jX2G3tK6X3YqxsKZyJyssN7keFP2Eu/2MXA1UDWGMi3gxj5mgXY2XES6c61di30RKKyQUSAoJ3NdhNm5aXBWRB0rGkbGT9SFkI5Ej0GgcRsZv0JEzfKPtoVCIcrJ+5Ksx21Hfzmi8NC3bJdstIzD95s+k1rrijoXSb7Kh2IxqPtOK5QSOnY2UYVrMiWxgUXoL7LBtsVueDHHkoiZ5UKWQ3LBZuVa+AV2ZCgXY19F8UQsjTXG5JZKySNjNI9D2rT4ZdEfx5vvmjqX7UfsgNTL9+X3YjHJfTXewOew+qCUGlPl0qXzDo/KDRnyjSo/MUTXkRtEMk0yKyJk8Ii4XFZNGwYPMOVKmUVPhkLWoyRoRRYFpmS86BdjXwjWEgHeji0nyKmm0RcvltqGx8h0x45OQ1qZk1yRneuzydhpFnNazIlWrDTexYb+NMqaFXJlLthnagtfsHQvcHFLQ+RcUQtFlNagGXrcGD3tWfhd1/XzffNbV/CvsjdT/ANxL7sRjkvprfYF+ofTyUHkHlilv5hq+UFj+MfTSY9lM35Ebwjc0yIifRF3XTNqBpjypNhTT6lV2oY5QySTRsN6d2SvgxHM0tdjpLgkjNa1yYnhYOYb1j7Cj0WQUSFyyiNO9Zjk1y8pqUo8CslWQVjwEmzENjlSt2B6ryuSdWaJSyzNmCwNcYcTWmYyXCbUQts4qa7B2R72r3u7rzXEv3zXU81R+yN1PF8vuxOLjJ04G1arMvBkqdq3D/s9wX3YSqTorojSMrJJsisBnUBg8xt56VZqXB4wNp0atTecGVhwQXL6Le4jeXSSsbLLGXwMkKzLjOOhIrpXuPMlwbDTKfljLkQCNgzAghlJBB5hgcEHz5FbW93KMujsSTLRMQTRxYmSTKs+a5y3GqODOU7ilzY6pcM1iQEGjisoVOTTwig2rOjcZZnS12OlwkSDRgYygvhVl38yRd4keska5DhFwCdz6seul2S2rI6qOeCggwzLkHSzLqU5VsEjKnqDim18onve1mIODXL5sGtLYMrnhpWCKbvI270uO7VsyJpOMuvTNZGe6TWOjpVbYqWewE8qMVgHNIl2Ww5RK1qBlwca3JiWUWUZIrVywZLEQggU4lKA1ho77Uti8uvnE332oaXitfYZqlm+X3Z55GwTS4yxIdKOYI9v+ije5uM7fA5d/Dy46RqXnD+pXoljcvoU7KW8Vufdqye6BbgkxwqVYFlZQ0neYKpudwDyrbZOXkxjIqitQfiZzgUcItTeT3M0h0IomupmUZKqWLlUB5sScDNEp+HHC+x0qvGeXx6svb2EdxBPJAJEa3Cu6SMsgaJiQWVlRdLDG4IORyNGrZRklL1FfDqUHKOeDSXgcMHcLcd40twEfSjpEsMcjYRnLI2puZI2AxQb3LLj6B+Go7VLt/wCC8vZhFkui8pa3tNOp49OuQvgRxpnKg5OCd8Y5b1jtbS92HClJyy+EYfyXHJbSXFt3g7llEsUjLIQr7LIrqq5Gcggr66OE3GSjL1EyqUoOcfTsvecHgthbCfvne4jWUmJ0RYkkOFADI3eN1O68vXS/Ek22ukNVMVtT7YRxTgtpBdpan3QXEipIwePBEojMbp5G2znKnwG/jkLJtOQdtcE1Hk3l7PWUd61pJLOWMgjRkEelC5AjEmRlzuM4AAz5q1WTlHckBKqtWeG2xXw7gsfu73JcGTJm7kNEUADZI1EMDkHyeu2/OtnY9u5G10rdskdacPhWa6SV3EcHe4K6e8cpKI0UZ2ydVM8SSisdsQ6o7nufCCbrgkEdmLkmZHlbEMbtGxkUY1SHCjC7/Z40EJzc9oyyEFWpZf0RnxThUK2cNzCZffJHjKyaDjQOYKgZo67JOTixdlUFWprPIVc8FtUtre5Mk4SUyAx+9tKWQgDQcABfjEk/0RjegU5uTigpU1xhGbb5FXajhMcCwywuzxXEbOusAOpQ4dW07HBPMeesUm8qXoNcFFJxfDQ1l7OQW9zHaytMZZO7DSIUEcby40qIypLgZGTqHoroWT2Oa6Mtqh4ireeRT2msYoJjFF3mqMskveFSNasQDGVA2K4OCNs43oq25csXaowe2ORSimmpCpTWMBIx1p3BMzMr4UIa6HPawfDbr5xN980FP8a+wzU/zS+7PPg+VS0/MO4cEe4/RxNHA0sk00MavbyRqGkAfUWXGpeg8k/VSr90kkl6jtLsg23LtFew91BbXEkc8seiaBomdWDx5bBGWG3IMKLUeaCcVygNLmFjjJ8NdmfZy+gs5Z7cTjE1uYmuoy3dpPqcxupG4QBlBI6g9KVJSn5sdFEXGDcM9rsDubieNJBPeFgylVjiujN3pOw1BWIWPGSdWD0A32dFptNR5JZRai05/wDj1D+OlL9YJo3iDiFIZo5JEiKMmfKXWQGQg/u5Pm6VlTdeVJeoV/7u2UXzjDRhw67hEV3YiQBZhG0Mr+QjSxEFlJ/dVseSW8N+dZNSbjLAVU0oSrz+SbSRbSyuI2KNNcmNdKOsgSOMklndCVydRAGc0e12TTxhIX4irrlHPLG1zagxWp76xUJEhiN73qzqSMnyeTRhvi5BXYc6ml28J9+nRZWltjyuvXsQT8Pmj4gjXMsTM7R3Bn71e7kj1jylc4+SQB5qZCS2NRFWxfipyf1D+JLG/Fu+EsJjM6Ta+9XSER0Jz4Nty50Uc+FjDF2SzfuUljOSWCfyx3/fQCITibWZkxo1en423L0UDT8LGGOi1427Kxn3BbThsEvEJDPPCIO8lmyJU99VpGKRq2cBj18BnlReJJQwlyD4UXY3JrHYRxge6GnuLiSBQsWm3gjnjcjylCKqox2ClifEnwooZhhJP6irGrHKUmvoieJQr/JkMYlgLxyyyMizRswVs4wA3lHzDJrY58VvDMnh0RjlZTz2RxmEe4LRBLAzwmfWqzRsw711K4APlct8cq6pvxJPDMuS8GKTXH1Bu1sa+4rNVlgZoEmEipNG7KZZAVwobytueKWs75cFCS8KGH0ekv7U95G63FgrRoghe6eVboKB5DTRuMa/AstLi+Gmn/sMsj5lLK/PZ8/45ZSwzuk5zJnUzatQfX5esN1BzmqK2muCa1NPnsCTmKam8k8ktuQ9oap2kamYsvlGl45GJ8DTtaPhl184m++1Lq/jX2H6n+aX3YgjO9Li/MOnBuCwbmYeFOc0TKp+oManecl0WsFohvRV8sVeuDZhjYimvh8k8U5co4SEcq3czHBPsqW8oGh/1BxXkaQeX1LtVGcojxtfIdxPiqTBXnhWSQKq61kePUFGldajIzjwxUkqdseHx7F9eo3z80eRbc3rTEFgoCIsaIgIVI1zhVySeZY5JJJJraYKK4B1Fjk02UFPRMweU4alSeGUVrMMIrCMsKCC8w214gFsOdUsiXJQ0ISLR1qBkDFyG1DYggg+BG4NTzWWWVPbEb3/ABuKZzLLbgytu5WV1jdsfGKYLD0BhS4xcVtT4DlJSe6UefuAcQuXmcyPjJCgBRhVVFCqqjoAAB6qZCvauBdlznLkGi5j01sfmOs+QbdKt9DzPUETck+NKXuPfWBt2sHwu6+cTffNLq/iX2Haj+eX3Z5mpfUvWNprGNqdFZRPZJp4ICV2wF2exRfNS1lMoaUo8l2bPOtk2+wIKMUSOVMXQmXzHE5IrH2jo/Kw47LtVPoSdyApTtSJ9FVS8xvYkYNHVjAvUp7i6nzijyhTX0B5t2pMuymt4iVt2wwJoIPEhlsd0AyaQYNVSkiGEXkHaWlbhygSsm1bu4BceTCl9sfnCLImTXKPJ0rMRNWfAxRt+glRy8mA2NL6Y9rMQoz5FO3kvh4eSveYArN2EbtbfA77XH4Xdf18v3zXVfxR+yGahf8AUS+7PNKuTtUuMvguclGKyP8AsjZW1xNHbzrPrkcqJI5UVRsSMo0ZPTnq9VLnKcFlDq4VzaTzyH9pLKytLl7fu7p9GkF/dES/GUNsvcn5Q60yuU5xzlE9sKoTccPj6/8ABlxDsqhtBe2bu8OcSRygCWIg4OSuzDJHTkc+hcZvdtkh1leK98GeXC0+MVkmsseDRsYpnBOt3bG/ZOyt57hIbgTe+MqI0TIoUnPxwynI5cuW9T3uSWYlmljCXll6mfaHhywXc0EZbTG+ldRycYB3Ix402iTnFNiNTFVzaXQD3YVh3gJXIyFIVivUKSCAfVTLIPAumacsnpeMcGtk4fDd2/fAyylCsrI2NOsH4qjqnOparZb3FluophKtTjkC4DaWcsczXEjRuqe9KOTtg5zsc7hRjbnTZOTcdqJ64wjGW98+gkcLqwKa8bsITHcq8s42rZ5VjqlnIXxEWsM1MTeFM2yEbog8kZHMUtxaHRkn0QoNYkbJpFoYtTAcs1sY5eDpyUY5NprfQeeaZKG1io2KaJgg1ZJNdGG4Gc9rwU9zHO24ofDeQ1csclltznT1rVHkFzWMlvcjMdum1F4cmYroxGHa+YG9uV/8xN+I1T1yTrivoVXVuNs5/ViVgASM1jxFhZnOKY87AL/vG1P/AIv/AGtSrV5GUUT/AHYod9vuA3MvEJ3jgmdWMellicqcRID5QGOYNZTOKrXJmprm7niLCzOthwiS1lZfdVwWPcqwYxq5UZkK7LhVz6TjxpUYyss3IolKFVWxvliX9Xbc2El3DLMSjrGySRovlErncE5GG50+NslZtaJrKoyq8RPOCnYrs9BfOYnlljlCs4CopQqpHJic538Ky6coc4NorjYtrfIF2N/4ha/16fbXXcxbN06Skl9R/wBr7O1TiExuZpQ0kmrTBGriJSo0mUsdyRvpUE4I8aCmc1FbUHqIVubUmIu1vA3tJFDMJI5F1xSLsHTbp0IyPaKfG52LL7JpaZVPC6fR6G4I/kO0zv8ACJPvTUujHjPPsN1Wfho49wTgPZ23u45WSaVZIYjKyGNdJwD8VtW4yPMaO22UJJY4yKoohbBvLykIuz3B5Lyfu48DA1O7fEjQc2Y+sbVs7VF5Mq07msDzhPA4LyR4bWWcyKjMHkRFhfSQOQbUgORgnPPlWO+cMSkuGbDS1zbhDv8AweZWRlchidiQR4EHBqiFjz9CSylbfqEXUo0nNOslHaIphLdhAcE/TxpEbF0UWUy7YWqKMYpySXJM5Nmd8oPI7gUN2GuBune18g1o+DvyxSam0U6iCeF6lors7iijc+UDPTJYZj3xznJpW97sjlTFw2jW2m1LV1ctyPLthtkEdsFC3t0cbmeX75qStJVx+yL7nKV019WJJmGBtvQ2SSQVEJOWB32Bf/eNr/W/9jUi2Wa2V01pWphH6Spm/lK5AYgAxbZOP5mM0FXyIZdxazzETYp9csE90MnvOHyauB3eOlwmfMPet6C1/vJm0xxppL6lf0PRsb5jpyqwPlug1MgAPpwfZQahvbyO0kV4mV7CDsTvf2v9en20U+ankCHF6S9wjt+McQuc8+83z4FFI+rFMox4aEard4skPu3hUcO4dG384IFbHUKI0GD4cx7PNSqUnObH6iW2Fa9QTif/AAGz+cyfemoa/wCVjb8fDov+jL/rvmb/ANtFqXzEDQriX2I/RkC1vxNU/nGtV0Y5nyZwcesr7RS7fmTG0LySS7weT4TfTRuPczOsj4Qd2cM2sgBR6Tj6qonJNckkIbWmuzrV9JYMPKBIOd9wcEH15p9EkS6utrBW4kDZB2IBIwK2xqSaYNMXBqSAgcDNSp4R6LipPDRr7pYjFMV0muBD01cZcksx0560Tb2gRivEIhUnlXVptHXSimcqV0YNM6dqaLCMk4xW7MsHxVFZNLdH305o64zS4FXSrbyMe18wN9dA9Lib8RqRXbHZFP2K7qJeJKS92JrhxgYrrpJrg3SwabyNOA9ojaFXSCB5EYsskiuXGRjAwwHLPTrUzW5Fqe2XRrxrtR7rLtLb2wkfAMqq4fycAH4+M4AG45VsI49TLm3zgSk489PbS6JYqTeGN+z3amS01hAjpIMSRSLqjcb4yPHc+3rtS5tT7GVVzqfHTCrPtxNDMJIY4YlUNiGOPTESwxqYA5ZvAk7dKXhSWGP80XmKAI+PFblLiOKKNkOoIikR6sNhtOrnls+Hkij8rjtFbZqe8L/WIygPcwRXMiYAkl7wOQNwJO7ZRIB/SB22o41+XMXgTO1+IlJZAr3jEt1P3s2JGyvkkaU0qdowF+KvMbePjvXVrK2xCueGpzZ6P9ZXeFLc2dr3KNqVffvJY5ywOvOfKPtplejmpZyT3fqFbht2mnCOPm1VligtyXTRIzCQs677Nh8degFOs0am8uQijXyqjhR/5ENvxlre490W2iBh5OiPUYyOqkOSSDjx9GKRKmOMN5K4aixyzGOP/QWO0gMheG0t4Z2z76hkOktzaONm0I253A60EaW3jJtmoUYuSWH7iO3ddT6geXQ8j/bVFbSk00T3RlKuLTKySroJwSx29FZKcdufU2qqbnt9CqW2etDGlPsOWrcW8Loh10ZXxoWlXlGpu7Ey1hGHYKc75+qjoSnLAOrbrjuHEdqI1ON81fGtQXB5Er3ZLkrHZDI9G9Yq1k13No3hWPJ0kauu9FHYnwxcvFcU2uC8EIXPnOaOEcATm5Cvtivw+6+czfiNXz6WEj6/OZS+4r1L+9k+AH9tNzFdiNtjfkKFMnbYUGMvjobu2x57NDH56Z4YlX47Rky6etKa28j4yU10EQRDbJ2INUQgl2R22y+WK6ZnawF2wvX2AeJpddbnPCH33RprTl2MZOHJGMs/m2H2VW9NCCy2edHXWWyxGJlCFIZVPT97FDBRw4xZtviKalNA8asuSvT6s9aWozhyimc67PLIKsnOeZOxqimUs8kWojDCwi4y3LAxvnf66LsVxHBraWKs+rIIxvjxra6Iylky3VTjDag1bYB8helUKtKWUiR2y2YyK55NMjYUZyedSSe2bwj0K4760pPhAN3Jn05wakunk9HS1pc+gwsYgQN+oFW0rMUeZqZNSZbidsO8yCOQznkKzUVpyTN0molGGMG/DbMBtQYEY6eNM09SjLKYnV6mU47WhoBVh52RVxmVgQAcDHt8ai1UpJpI9LQwhJeZZFBO+ST5iKh6lyeuuY4ikM4eKlRht/P19dWR1OxYkeZPQ73mJPbH9uugRubmbH/yNXnx+VL6HsSxuk0+nyAQ8PaU7bAcyadHTSsaJbNdGlP3fR7bs12Kt7sFRPMkiKGZO7QgjkShzuM+PiKC9TpfXAzSShqU8N5PJ8TECnTbvKw31d8iIcg8gFY7emthPC5Bsr82VnA84P2csLiGaY3NxGLcKZA8SfvZACEMc5YEAc+VTyct3Rb5VX82DzhmhSRtGpkyQpkABx0LAEgVTVbGL5RFdRbZHgql0clVwpbbyRTI3NtqIuemUVum84PT9n+zlteRyhZ51lghMjKUTQSAc6WySRkDnjnUl9jzgt0lMXDfjs8dC2489FW8M6+CcR3YQkKxI2IwK9SqDw8ngXzi5JJ9GfDF0li3hjHX2UNCUW8jNTmSjtM50bSdKkAn6qCxSS4QVMoOS3S6MrGNy2AStLojLd2P1U6tucZHvegYGcmvR3JcHjbW+cCPiLYkOcezpXn3Samevpobq+waZRsdt+lJsUeCrTuaTRLzYxp22AzXSsceEDClSzKTyZXrkEA+A+ulXyknjJTpIQknJI04RMwkGPXR6Sct+Bf6lVDwuUFX1/IshAPLoOVPv1E4zwiXS6KqyrOOQ29fvIg4/wA55iqbHvrUiGleHc4MXpAWGQR6DUyrckVu5QeGDXMZViG3qe2LhLkv0842Q8p6vtXaRtd3G+GFxKc5694fqqyqqEqo++EebfqLYXzXaywaWcKu2OXSq3JRXB56rlKQb2Q4z3F1FKSQudL+Gh9jnzDZv/TUeoXi1s9DSS8G5P8ADNv0icLitbtyUGJvfV54JYnX/wDbPtFT6edfh5kuUVaqu93Yi+HyCcTnWLh8MRGhrom5fHSNTogB8QcM1B4kJzbfHsN8CyuEUnnnLFjdlxDHE95M0HfgtEiQNNIUGPKbylVfjDbJO/KpUm5YR6Lkox3SeA3i3Z0WcaTBxNFMCI5VUoQRnKshPktsfYfCraJxjlS7PL1Vc7MSg8xGn6LI8G+PjZvv7akvjh5PQ0s8prHSPL9lOCpdyLCZ1hkYgIGjdw5wSRqU4Xl1rN23kJwU+BvfQiGR4JJQgSRojLoZh5GRq0DffA9testQ3Rn1PnvhEtTtbBe1fZ42XckTLKJ4zIrKpXyRpwdznfUK8+NzlyexLTxjj2Co7DNos9zIYY2JSMhdcsrDOSkeQNIwcsSOVVS1e5bEsshhodsvEbwvQWcQ4G0cIuoZhNAX0FwpjeOQb6JY8nGQQQQSDn0ZjU5xlz2ej4dc4LC4f+AJ52OG8cVW7HhM81URUnEPQIyhpDy6eNVbYSWZETnZXJxgB8Qgj06o9j1Gc7VNqK4YzAt0d9jlss6YPYwmTzAc2PLFJoi7PsU6ucaFhdsNkWHkcsfHkKrkqs8nnwlelmPBe3tR8aLHrP2UVdKzmANuom/LaCX1kybk5z1qa+iUXll2l1cJeRcE2VxtoNFRb5dovV0Yl4iOuJgnLnXW27eImaeh2PL6MpFGxkbc9Bvj00qST5mymDl8tS4Q37Xzhb26zv8ACZtv/cbnWRt21r7G2ad2XS+4lN7kYxgeau+JzwzvgEuc8jOJ1GADkAZJO2RV0Zxwjypxll5PoN9w48X4faum80Mqwu3URsVV29S6H9RrybV4djXoe/p5eNUs9rhnz/tFP7ru5GTaFSIo/krDENEePSBnH9KjoplPjpA6nUQqXu/Q9f2gi7qO2XiMskkiR5ihj0IyIcDVLJjGToA5E+TTq1HP7S69SK6VmF4rfPovb6le1U0f8j2TIhVDcS6VZy5G85JLEDOTk+ukxkla93JVOuUqIqHBh+i6QMb4AY+Bv/bWaixSwkHpapwy5P0En6PbMi/tWIwBINz51NHOhqDfsLhrIu1QT7J7Zr8OuVPWaUj1k/3A06rmuKJbm1ZOfs8Dv9JluRDw8HYraAEdQcR1PTDduwVam1w2L6DDtwtqttw0yiUxi3Ij7qREX4kWzakYknbkR1oKl5nlr8jL5eSO1P8AAjj7S24s7i1htpsSjWzu6vo0lcMQqAADA38/OmSe+acmvwLhCVVbjFPL9xJBEpQDntzr04Ri4JHi22TVjfqCXoAwFOw+2p7+PlK9Jy25ICcnB6529tSSbwelBRz10HXnvcSqOnxvOSOtVWvw6lFHn0fv3uUvwLO8NQb2z1/DiHcLkOo+GKs0spbmeb+oVx2rHYz73WCrVe3v4Z5O3Y9yFTxaT5x9lefKG15R60Lt6SfqBtJ5WfPUrm3LJ6ca4qG01Syd8sBtnqaYtPbZyid6umlbWxj2yb4fd/OZ/wARqQnlIqccNiY1zNDbSVQuWBJ6DOPbVlU4xhyebqapysxHo9N2Y7SyQx3Mca4E0ekMWwI2AI1gY54Y+wVzr8d56wLVnwkWs5yJmnSMAIw23yOh8fPVDnXCO1MmjVdZLdJDzjPbGG7KPc2haZECa0uGjV1BJGtNBPMnk3U715/MPlfDPVcY2pblyc/awXVt7nntUlWN9cOiRoEiGkqqYUHUoBO2d/rrY0b3mJtmq8FYmY9n+1EfD0dUtVkeSPu5ZGncaxvnSmCF59PCstrUH2bTc7M8CxuL5lWSDMGgoUXUZArJgg6judxncVQrPEhtkyGVHgz3Rjk9LL2wjnlDyWcC3GB7/rZlJA2buiMZwOpPKtor82xy4O1dicPEjHkK4xxsXUaLLEGeNNKy621b4ySvI5xVlek2SbT4foebfr3bBKUeV6i1OKhYBbXUK3Furao8yGOWFt/iSAHbc7eepr9H5tyeC7S/qHk2NZFF3xiIRtDbwdzG5HeHvDJLLpOVDSYGFB30gAZ8anjGC+bkrlK2Xy8AtmcoQp38DVtLzBpHm6iLjYnJADsdwT15csVHJy6Z6cIQ4lEqpwQcZ3BoF5WHLzJoKmBlPnO/sqqf7pBS1p5ZfQM3D383tqZ6WaLl+oVsY8NsCVPTfr5qs09DUTy9dq4ynwHJZ6d9QqtV49SB3buMC3iA3wOfL21LevRHoaRpeZ9GtvwlRgsSWG5G2nNdXo4LzS7Nu/UrJZjFcFby7AOA3LwG3trLbscJnabTSmsyRXtj+33fzqf8Rq8pdH0D7FSijSyLbwsjNLJcDUy4GM4OTg/2mr40RwmzyJ6uWWorn0OuL9QNKKMeff2+NdPURjxFG1aOyb3WPkBa6zzAx6MfZUruT7RctO48xbOmC6crnnuM59ddPbtyjapTU9sygnITAzud/P4UCtcY4QctPGdm6XIPqzSnLJSo46J1VmTsGvfHbzU3xGJ8GPIdZcWZfjbj68VVTrJReJEGp/TYSTcew7jU+wA67/3VXq55ikjzv0+n9zMvQTE15efc91ZC+GKdW3LqelU6VPdkh17jsw+y/E4TqyN/QOdHqq3nKA0NqxtmaWnDS4DMdI5/0j6qKrTOeG+ALtdGrMY8sYpCifFG/LJ3NWRhGHR5k7bLO2RGATvyrewXlI64vQowNqyduFwbXRueWLxcHmTU/iMr8JdI2Dg4fryPq6+yiyuwcNLadNOBGSeZrrLFGGTqaXO1RQkY5ryW88n0cVtWENO2f7fd/OZ/xGoPQb6iy2GWFNqWZE+oeINhN2WCgeJ5jqOQqi5ySwR6VQlPP0AnBBwajkmuGejGSksorWBFlc4I8aJP0BnFN5ZrcQYHPPL0cqOyvbFCar98sAlTlhNccXfkPH/OKN9C49laEIbShmVdifIXkPXXoz3SiuPQ8Wp1wsll+oNFAS2G8kdc0mNTcvNwV2XpQzDlml1Nk4GyjkBRW2c4XQvT08bpctgqSkHOfP1pCsknnJXKmLjjAfbXxByc46jP2VXXqHnk8+/RJxwuw4yDpuDVikn0eW4NPDNIQSfVRxywJ8AN5ICdhiprZclmnreMmJpTfJQoPBjPMRgDbn9dJstaXlKqKFLLkRJdFkAPTasla5xSChp412OYRbWK/vt6hsfrptenjjMmT3a2WcQQR2uTN/e+a6n/ABGzUUI5jk9KyeJJAHDky3q8399UaaOZEmunisPvYwdI/wA/ZVtsc4PLoscNzFl0m+fVUFy5PX0sko4ByKRgryiyCiQLCS+Rg/6U/c5RwyTw4wnuQGyb1K4vJdGaxllljNEoGOcSjNQNhJBdgFHlMM+APL01Tp1CPmkRaxzn5IBz8Rc9cDzbVU9TIgjoYLvlg01yW570mdzfZTVpYx5A3qVnoR6KZrAjaJSeXhRxWRM2lyOoogqjUcbeuvWgkorLPnrJOc3hBdrcJgqGGfYabC2GMZJ7aLE8tCad9z6fsrz7Zcnr6eHBlr2pTlwUqvkGlbPqpMnkrrjhEw9PSK6HZlnCZaZjneinJ5F1RjtHPatPh1557mf8Rq6qPBt81u49DG0K76QQdvQfPzFX1bekeTqN/ci/EMDGOY2PSiuaS4E6aLk3kHUDmxpeIvmQ/M1xBHSXCcgooZW1rhIKNFz5cjFgrealtQkPi7YfUlPJyRvyro+Tk2b8bHoZyXC9AT6cCglbH0Q2Gnsx5mUNz0xQO36DI6Zp5yDxx5POkxjllMp4QTLscU6fDwTVvcskaq7cbsKM1A2MSKPQsOPZMK5rYxyZZLBuq4PpP1U1RwyZy3pmxQmnuEmSK2tcYMmGDSnmLKItTWPQm5Yk58QM+nrXWZfKOoxFYMVBO3hSkm2USaishDSHPQ4xzAPM4PPzU5vDJYptcepncR6WBA2zy6A/3UNkNsk0HRa7IOMuzaQYJO25psoiK7JcIc9sExe3Rwf2ib2943KthH9tNL0BnZ+9KLfqIDcEHbb0Uh2yRXGiEkvUqrZ3NYpNhyjGCwkVdqFsKMEiuaHIfBbVRZaBaRwk6Gu3HOHsZuB0oGvYZFv1M80ORhOa5MxouWo2xaWEWzWmYINYzUXhj1CjhW5ITbcoM2SLTTVXtQiVymy8Ka3UdMjPo61sFumkBZLZU2OriNOgNepKEccHhQnNvLFlzZtzG4+uoraJeh6en1UepG6WwwPGnRqW0mne9+UzCS3xypcqUuUPjqW1iQFOcE+cfYais4kepSk4LBvp1D/POqHHdAhU/DsMxJt9R9Ipal6D3W85PadqZx7ruBj/AJ8v3zXo0zXgx+yPG1UH482vdnmrkI2w50m2NcuCimd1fPoCC2IzU6owWPVqTTOismbpWLTSkHPXQiHQcK8aqr0iXZBb+ot9BEvCxjanS0sWiaGumnnIourIqa863T7Xwezp9arFhgZOKkfB6C55MiKFjERQmmkdMiBI0xRYF5NIbZmI0imQplLoTbqYVrzM9DbcPUIAQM9a9iqhRjhnzd+rlObeeC5s1H7o+2i8KItXzfqCvar02pTpjnKKFqJ4wzaJfE0cUhU5Z5RsCBTcoTyzN5BQNoNRZmMeNDlB8i3iVvgg4/1qHU1c5R62h1HG1g6zhee/opMbVFYKLNO7JZjwgeSfJ2GM/bSJWZfBZXU0uWeg7Y3RF9dDwuZh/wDo1OjfiCRJPRqVjk/ViVHJNZCTlLgOyuMIM9Ba2uQCfAV68IcZZ83bbh4QcqAU9LCJXJso7AVgSTOEorkztrB7lA1LsimNrk4s89xC3w2RXkamrDyj6PQ6jfHDAXqNnpRK1gTeBlY8OY+URgY9tW0aacvNLo8vV6+EfLHljDhVgpyzjlyBq3T6ZPmR5us1klhRYYsYEhIGBiqFBKXBDKblXybtJTXIUogdzeY61PO0orobAXujU0ry6Ol4Ke6jQ+OH8Id7rPjXeOd8GUabNC7sjVptpGquUjPCXsFwzaxpb1U6NimtrJbKnVLehRdxaWxXnXw2Swe5prfEhkwzSSoedswfd9385n/EatSaSF5TbwV4Pa5OTXp6Sn1Z4n6lqP8ASj0C7V6i4PAfLMZZ6ByGRgCSS0pyHxiZd7QbhmxHLcVu851lLtNQzQWx3RGUTcJZFaWLu2EGfP0HpNed8NOcuD23ra64bpP8Duw4Qke74ZvqHoFelRo418y5PF1f6lO54hwg15BVWUeekzh5q77HP6mErgGlyeBsVlAVzd+FT2W4K6dO5PIukkqGVjZ60KUjEtSmyhQwRqochqKIzXZNwSDXJ4McSwko1MX4ZZJN6KE8SAsqzFoKvrbWNQqm+retyIdJqFVJxYoIxXltY4Pei8rJ7HtnCGvbjA/6iX75r1Y1qdcfsj5+d0q7p8+rK2UekVdVHajyrpucssvNLRykBGIIz0nI9IxkagbGRRXNCEZtWBG0LZ2NHFipLHIzhYKMDaqYtJEk05PkpJJmhcglHBmawIrcTaRsd6yUsIKENz5FU9wfGobbWenRQmCNJmo3Ns9OFSiimqhyN2kZrAjq4w6uOIrDSM1hpdN6OPLAnwhrCcIc8q9KPED5+a3W8e4jlO5ryZvLPpq1iKR73tInw25+cS/fNe3p1+3H7I+V1kv3p/dgh2FVehF2wSY0iTHxQPqpWR2CjGuCRGaw4qTWGomNq1MySGMIyOdUx5RLPg0a3IrXBoBWJmDGgGoDuedJmx9YBPUFp7OnXAORSCtEVgR1ccTXHYIrjjqw0iuONYOdMr7E3fKNrbcYr04LMcHz9jcZZEt5AUYjp09FeVfW4SwfRaW5Wwye87Sftlz/AF8v3zXtaf8Aij9kfM63+ef3YukanNk0UCSmkyY+KByaUORRzWGpFQa7IWCKw3BOa45oOs3p9ciS2IxZtqpzwSpcmEsdLkhsWCSwk0qUcj4ywLruLBxUN8Ej1NJa5AhFSNHpJlCKHAeSKw06uNONccdXHHYrjja3jycU6mO5k2ot8OOR3BZALsd/GvVrqSifPW6hynlowuuGlv76VbpnMo0+s8NtDntRP8NufnE34hrtPP8Abj9gdXX+9L7sWmWnbifZgxdqFsNIxY0sYkUY0LYxI4VxuDjXHECuOCLc0yAiwNnk8mnyeIk0I+YadnGV9QkC6SmnLY8ks6qHXPUZJ26A0qc5bVgdXCKm0wm5jQNEqhAvdEsRp3KM+SxG5JAXz7isjNpSybKtSccen+wvuIYxcTNhDG1tJKgxG2lmUEKivyYNqAB32FQ2yeMPs9XSwipNroHWCETXXeKgjAi0mMRSnT38ILxZ5Fk1sVXcAkY2FSvo9GKEXEomWdlPd6g//KCd0d9igXydJ228+++a70NHPaKCELP3SoCL7SuFhGItEmBGV/5fxN/R56xBcCfhEeLhQyo2ljlX0FDpBJBJ8kjI5+yuZw2vLW2VEAKGM3gLuuDILdwrhc/GGlGAIHJw3WhRpmIodSd+I1zege96QPcv75OjmmdGGO5BbBOK046zjQvbd6sQkN4Q6hYxGbb3rdwPJ05MmCeYB6AGuODbCGPv7XKxaSsmsnuhlg0mRJGPJUr5IB6jB9DquiPUpZWTe8iGpQMBdAIwFB5n44TYNsfVivXoWY8nz+pajLgUW/ENJZD+6dvRSo6na3Fj56NyjGcfVGnax/h9385m/Eaoq7MRR6l1Kcm/qLlkqlTyQTqwXDUWRbiQTXGpFTWMNHCuMZNccQK442iNHFiZILk3Q06XyiI/OVtZsLihhLCCsh5iDPnNdvzk3ZjAvuNzUlp6Gm4BnWpJI9KEiuKHAwgiuNTKEUISZBrDTsVxxIFcYwi1G9U0ZyRazG09BC+lM9a9aL2xPnZLdM89PszeOa8ezibZ9Lp3mqKG3a/9vu/nM/4jUEekNmuWK1emxkIlA2DU6MySdZINMTENYLYosAZwcKwLJ1ccVrMmouhokwJIYJutUehI+JACtgmps4eCxwzFSIBrUZIzkpcx9LMnFTyRbCRnQD0ytAEVIrMBZIxWYNydiuwdkkCiSMcg6xi3+urdPA8rW254QwlarGzzIoTXnxjXlaj5j39J/Ght2v8A2+7+cz/iNQR6Q6fzMUCiBLoaOLEzjk2WqIsisRqtNJmyxWuwYmZkVgaZQ0DGIunSiiBIYIcLVK6JGuQDGSamx5ity8iRyr0NbgFvPJVxWNBRlgzYUmSKq5GZWkuJUpkFKzaFvI01m0LxCNFdtM8Q7RXbTVM0hizTKq8sRddtiM4kA5euvQisHjzk2+SkhyedC2dEBmQZ3qO2KbPU09klHhDHtf8At9385n/Eap49Iun8zFNECcK0GRuhp8GRWo2Q1QiKRpitAKMKwNGRoBiLpRIGQxiK4Gc+r/PpopOWPKLh4efMDL3erm3s+rlU6lPJY4VbfUvMI+flebljPSifiC14XSyQwjPyh/rz9mKzz/QLNX1MZVTBxqztjOMc9/7a7Ewt0McA2K7aZ4jO0120JWHaaHaF4p2iu2neIQRWOISsCLKLUceanUQyyXVTaRtMpXbpTpJoli1Lk47LvXPo1fMLJW3rzrZ+Y9zT1+RH1PjnYaCW5mkaSYF5ZHIDR4BZyTjKcqmU2kWOtN5Av9n1v/En+lF/h1viMzwl7nf7Prf+JP8ASi/w63xGC6V7suvYC3/iT/Sj/wAOiVzQuWmi/V/38Gq9hLf5c30o/wAlNWpl9BL0Nb9X/fwafqLb/Lm+lH+Si+Jl7IH4Cv3f9/BU9hLf5c30o/yVnxMvZHfA1+7/AL+Cv6h2/wAub6Uf5Kz4iX0C+Cr93/fwcOwlv8ub6Uf5K74mX0Oehr93/fwbfqRBj4830o/yUfxU8dIX/wDn1Z7f9/AOvYK3z/OT/Sj/ACUpXyzkc9HDGMs2fsNbkfHm+lH+SmPVT+gpaCtPt/38EDsJb/Lm+lH+Ss+Jn9DfgK/d/wB/BQ9hLf5c30o/yVnxEvoF8DX7v+/gj9Q7f5c/0o/yV3xEvod8FX7v+/g79Q7f5c/0o/yV3xEvod8FX7v+/g79Qrf+JP8ASj/JXfES9kb8FX7v+/g79Qrf+JP9KP8AJWfES+h3wdfu/wC/gj9Qrf8AiT/Sj/JWePL6GrSQ92Xg7CwK2RJP9KP8lHDUyi+MA2aKuSw2/wC/gIuOxMDc3m+kn5KZPVzfohMP06per/x/8Mj2Ft/lzfST8lA9TL2Qa0Nee3/fwAv+j23JJ724+lF/h1JKxtnowrUY4R//2Q=="/>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802384"/>
            <a:ext cx="1733550" cy="251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584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smtClean="0"/>
              <a:t>So are there global trends?</a:t>
            </a:r>
            <a:endParaRPr lang="en-ZA" dirty="0"/>
          </a:p>
        </p:txBody>
      </p:sp>
      <p:sp>
        <p:nvSpPr>
          <p:cNvPr id="10" name="Content Placeholder 9"/>
          <p:cNvSpPr>
            <a:spLocks noGrp="1"/>
          </p:cNvSpPr>
          <p:nvPr>
            <p:ph idx="1"/>
          </p:nvPr>
        </p:nvSpPr>
        <p:spPr>
          <a:xfrm>
            <a:off x="467544" y="1484784"/>
            <a:ext cx="8229600" cy="4525963"/>
          </a:xfrm>
        </p:spPr>
        <p:txBody>
          <a:bodyPr>
            <a:normAutofit/>
          </a:bodyPr>
          <a:lstStyle/>
          <a:p>
            <a:pPr lvl="0"/>
            <a:r>
              <a:rPr lang="en-ZA" dirty="0" smtClean="0"/>
              <a:t>Yes! Governance lapses in the private sector? </a:t>
            </a:r>
            <a:endParaRPr lang="en-ZA" dirty="0"/>
          </a:p>
          <a:p>
            <a:pPr lvl="0"/>
            <a:r>
              <a:rPr lang="en-ZA" dirty="0" smtClean="0"/>
              <a:t>Yes! Financial lapses – spend and spend some more? </a:t>
            </a:r>
          </a:p>
          <a:p>
            <a:pPr lvl="0"/>
            <a:r>
              <a:rPr lang="en-ZA" dirty="0" smtClean="0"/>
              <a:t>Yes! We get the people we deserve? </a:t>
            </a:r>
          </a:p>
          <a:p>
            <a:pPr lvl="0"/>
            <a:r>
              <a:rPr lang="en-ZA" dirty="0" smtClean="0"/>
              <a:t>Yes! Finding more engaged institutional modalities for accountability? </a:t>
            </a:r>
            <a:endParaRPr lang="en-ZA" dirty="0"/>
          </a:p>
        </p:txBody>
      </p:sp>
    </p:spTree>
    <p:extLst>
      <p:ext uri="{BB962C8B-B14F-4D97-AF65-F5344CB8AC3E}">
        <p14:creationId xmlns:p14="http://schemas.microsoft.com/office/powerpoint/2010/main" val="248580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smtClean="0"/>
              <a:t>Are we behind? </a:t>
            </a:r>
            <a:endParaRPr lang="en-ZA" dirty="0"/>
          </a:p>
        </p:txBody>
      </p:sp>
      <p:sp>
        <p:nvSpPr>
          <p:cNvPr id="10" name="Content Placeholder 9"/>
          <p:cNvSpPr>
            <a:spLocks noGrp="1"/>
          </p:cNvSpPr>
          <p:nvPr>
            <p:ph idx="1"/>
          </p:nvPr>
        </p:nvSpPr>
        <p:spPr>
          <a:xfrm>
            <a:off x="467544" y="1484784"/>
            <a:ext cx="8229600" cy="4525963"/>
          </a:xfrm>
        </p:spPr>
        <p:txBody>
          <a:bodyPr>
            <a:normAutofit/>
          </a:bodyPr>
          <a:lstStyle/>
          <a:p>
            <a:pPr lvl="0"/>
            <a:r>
              <a:rPr lang="en-ZA" dirty="0" smtClean="0"/>
              <a:t>In theory and practice? </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16941180"/>
              </p:ext>
            </p:extLst>
          </p:nvPr>
        </p:nvGraphicFramePr>
        <p:xfrm>
          <a:off x="899592" y="1988840"/>
          <a:ext cx="6336704" cy="3456385"/>
        </p:xfrm>
        <a:graphic>
          <a:graphicData uri="http://schemas.openxmlformats.org/drawingml/2006/table">
            <a:tbl>
              <a:tblPr firstRow="1" bandRow="1">
                <a:tableStyleId>{5C22544A-7EE6-4342-B048-85BDC9FD1C3A}</a:tableStyleId>
              </a:tblPr>
              <a:tblGrid>
                <a:gridCol w="2788150"/>
                <a:gridCol w="3548554"/>
              </a:tblGrid>
              <a:tr h="420563">
                <a:tc>
                  <a:txBody>
                    <a:bodyPr/>
                    <a:lstStyle/>
                    <a:p>
                      <a:r>
                        <a:rPr lang="en-ZA" dirty="0" smtClean="0"/>
                        <a:t>AREA </a:t>
                      </a:r>
                      <a:endParaRPr lang="en-ZA" dirty="0"/>
                    </a:p>
                  </a:txBody>
                  <a:tcPr/>
                </a:tc>
                <a:tc>
                  <a:txBody>
                    <a:bodyPr/>
                    <a:lstStyle/>
                    <a:p>
                      <a:r>
                        <a:rPr lang="en-ZA" dirty="0" err="1" smtClean="0"/>
                        <a:t>KPA</a:t>
                      </a:r>
                      <a:r>
                        <a:rPr lang="en-ZA" dirty="0" smtClean="0"/>
                        <a:t> INDICATORS</a:t>
                      </a:r>
                      <a:endParaRPr lang="en-ZA" dirty="0"/>
                    </a:p>
                  </a:txBody>
                  <a:tcPr/>
                </a:tc>
              </a:tr>
              <a:tr h="1304651">
                <a:tc>
                  <a:txBody>
                    <a:bodyPr/>
                    <a:lstStyle/>
                    <a:p>
                      <a:r>
                        <a:rPr lang="en-ZA" sz="1400" b="1" dirty="0" smtClean="0"/>
                        <a:t>Rule of Law</a:t>
                      </a:r>
                      <a:r>
                        <a:rPr lang="en-ZA" sz="1400" b="1" baseline="0" dirty="0" smtClean="0"/>
                        <a:t> and legitimacy</a:t>
                      </a:r>
                      <a:endParaRPr lang="en-ZA" sz="1400" b="1" dirty="0"/>
                    </a:p>
                  </a:txBody>
                  <a:tcPr/>
                </a:tc>
                <a:tc>
                  <a:txBody>
                    <a:bodyPr/>
                    <a:lstStyle/>
                    <a:p>
                      <a:pPr marL="342900" indent="-342900">
                        <a:buFont typeface="+mj-lt"/>
                        <a:buAutoNum type="arabicPeriod"/>
                      </a:pPr>
                      <a:r>
                        <a:rPr lang="en-ZA" sz="1200" dirty="0" smtClean="0"/>
                        <a:t>Assessment of accountability mechanisms</a:t>
                      </a:r>
                    </a:p>
                    <a:p>
                      <a:pPr marL="342900" indent="-342900">
                        <a:buFont typeface="+mj-lt"/>
                        <a:buAutoNum type="arabicPeriod"/>
                      </a:pPr>
                      <a:r>
                        <a:rPr lang="en-ZA" sz="1200" dirty="0" smtClean="0"/>
                        <a:t>Assessment of policies and systems to ensure Professional ethics</a:t>
                      </a:r>
                    </a:p>
                    <a:p>
                      <a:pPr marL="342900" indent="-342900">
                        <a:buFont typeface="+mj-lt"/>
                        <a:buAutoNum type="arabicPeriod"/>
                      </a:pPr>
                      <a:r>
                        <a:rPr lang="en-ZA" sz="1200" dirty="0" smtClean="0"/>
                        <a:t>Assessment of internal Audit arrangements</a:t>
                      </a:r>
                    </a:p>
                    <a:p>
                      <a:pPr marL="342900" indent="-342900">
                        <a:buFont typeface="+mj-lt"/>
                        <a:buAutoNum type="arabicPeriod"/>
                      </a:pPr>
                      <a:r>
                        <a:rPr lang="en-ZA" sz="1200" dirty="0" smtClean="0"/>
                        <a:t>Approved </a:t>
                      </a:r>
                      <a:r>
                        <a:rPr lang="en-ZA" sz="1200" dirty="0" err="1" smtClean="0"/>
                        <a:t>EA</a:t>
                      </a:r>
                      <a:r>
                        <a:rPr lang="en-ZA" sz="1200" dirty="0" smtClean="0"/>
                        <a:t> and </a:t>
                      </a:r>
                      <a:r>
                        <a:rPr lang="en-ZA" sz="1200" dirty="0" err="1" smtClean="0"/>
                        <a:t>HoD</a:t>
                      </a:r>
                      <a:r>
                        <a:rPr lang="en-ZA" sz="1200" baseline="0" dirty="0" smtClean="0"/>
                        <a:t> </a:t>
                      </a:r>
                      <a:r>
                        <a:rPr lang="en-ZA" sz="1200" dirty="0" smtClean="0"/>
                        <a:t>Delegations</a:t>
                      </a:r>
                    </a:p>
                  </a:txBody>
                  <a:tcPr/>
                </a:tc>
              </a:tr>
              <a:tr h="953398">
                <a:tc>
                  <a:txBody>
                    <a:bodyPr/>
                    <a:lstStyle/>
                    <a:p>
                      <a:r>
                        <a:rPr lang="en-ZA" sz="1400" b="1" dirty="0" smtClean="0"/>
                        <a:t>Accountability and Public Value</a:t>
                      </a:r>
                      <a:endParaRPr lang="en-ZA" sz="1400" b="1" dirty="0"/>
                    </a:p>
                  </a:txBody>
                  <a:tcPr/>
                </a:tc>
                <a:tc>
                  <a:txBody>
                    <a:bodyPr/>
                    <a:lstStyle/>
                    <a:p>
                      <a:pPr marL="342900" indent="-342900">
                        <a:buFont typeface="+mj-lt"/>
                        <a:buAutoNum type="arabicPeriod" startAt="5"/>
                      </a:pPr>
                      <a:r>
                        <a:rPr lang="en-ZA" sz="1200" dirty="0" smtClean="0"/>
                        <a:t>Functionality of Management Structures</a:t>
                      </a:r>
                    </a:p>
                    <a:p>
                      <a:pPr marL="342900" indent="-342900">
                        <a:buFont typeface="+mj-lt"/>
                        <a:buAutoNum type="arabicPeriod" startAt="5"/>
                      </a:pPr>
                      <a:r>
                        <a:rPr lang="en-ZA" sz="1200" dirty="0" smtClean="0"/>
                        <a:t>Annual Reporting</a:t>
                      </a:r>
                    </a:p>
                    <a:p>
                      <a:pPr marL="342900" indent="-342900">
                        <a:buFont typeface="+mj-lt"/>
                        <a:buAutoNum type="arabicPeriod" startAt="5"/>
                      </a:pPr>
                      <a:r>
                        <a:rPr lang="en-ZA" sz="1200" dirty="0" smtClean="0"/>
                        <a:t>Fraud prevention</a:t>
                      </a:r>
                    </a:p>
                    <a:p>
                      <a:pPr marL="342900" indent="-342900">
                        <a:buFont typeface="+mj-lt"/>
                        <a:buAutoNum type="arabicPeriod" startAt="5"/>
                      </a:pPr>
                      <a:r>
                        <a:rPr lang="en-ZA" sz="1200" dirty="0" smtClean="0"/>
                        <a:t>Assessment</a:t>
                      </a:r>
                      <a:r>
                        <a:rPr lang="en-ZA" sz="1200" baseline="0" dirty="0" smtClean="0"/>
                        <a:t> of risk management arrangements</a:t>
                      </a:r>
                      <a:endParaRPr lang="en-ZA" sz="1200" dirty="0"/>
                    </a:p>
                  </a:txBody>
                  <a:tcPr/>
                </a:tc>
              </a:tr>
              <a:tr h="777773">
                <a:tc>
                  <a:txBody>
                    <a:bodyPr/>
                    <a:lstStyle/>
                    <a:p>
                      <a:r>
                        <a:rPr lang="en-ZA" sz="1400" b="1" dirty="0" smtClean="0"/>
                        <a:t>Delivery Capability</a:t>
                      </a:r>
                      <a:endParaRPr lang="en-ZA" sz="1400" b="1" dirty="0"/>
                    </a:p>
                  </a:txBody>
                  <a:tcPr/>
                </a:tc>
                <a:tc>
                  <a:txBody>
                    <a:bodyPr/>
                    <a:lstStyle/>
                    <a:p>
                      <a:pPr marL="342900" indent="-342900">
                        <a:buFont typeface="+mj-lt"/>
                        <a:buAutoNum type="arabicPeriod" startAt="9"/>
                      </a:pPr>
                      <a:r>
                        <a:rPr lang="en-ZA" sz="1200" dirty="0" smtClean="0"/>
                        <a:t>Service Delivery Improvement Mechanism</a:t>
                      </a:r>
                    </a:p>
                    <a:p>
                      <a:pPr marL="342900" indent="-342900">
                        <a:buFont typeface="+mj-lt"/>
                        <a:buAutoNum type="arabicPeriod" startAt="9"/>
                      </a:pPr>
                      <a:r>
                        <a:rPr lang="en-ZA" sz="1200" dirty="0" err="1" smtClean="0"/>
                        <a:t>HoD</a:t>
                      </a:r>
                      <a:r>
                        <a:rPr lang="en-ZA" sz="1200" dirty="0" smtClean="0"/>
                        <a:t> delegations for Financial Administration </a:t>
                      </a:r>
                      <a:endParaRPr lang="en-ZA" sz="1200" dirty="0"/>
                    </a:p>
                  </a:txBody>
                  <a:tcPr/>
                </a:tc>
              </a:tr>
            </a:tbl>
          </a:graphicData>
        </a:graphic>
      </p:graphicFrame>
      <p:sp>
        <p:nvSpPr>
          <p:cNvPr id="4" name="Rectangle 3"/>
          <p:cNvSpPr/>
          <p:nvPr/>
        </p:nvSpPr>
        <p:spPr>
          <a:xfrm>
            <a:off x="2195736" y="5517232"/>
            <a:ext cx="6120680" cy="646331"/>
          </a:xfrm>
          <a:prstGeom prst="rect">
            <a:avLst/>
          </a:prstGeom>
        </p:spPr>
        <p:txBody>
          <a:bodyPr wrap="square">
            <a:spAutoFit/>
          </a:bodyPr>
          <a:lstStyle/>
          <a:p>
            <a:r>
              <a:rPr lang="en-ZA" dirty="0" smtClean="0"/>
              <a:t>So Fukuyama and Moore might well be happy at theory! But practice? And substance? </a:t>
            </a:r>
            <a:endParaRPr lang="en-ZA" dirty="0"/>
          </a:p>
        </p:txBody>
      </p:sp>
    </p:spTree>
    <p:extLst>
      <p:ext uri="{BB962C8B-B14F-4D97-AF65-F5344CB8AC3E}">
        <p14:creationId xmlns:p14="http://schemas.microsoft.com/office/powerpoint/2010/main" val="3296903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accent2">
              <a:lumMod val="50000"/>
            </a:schemeClr>
          </a:solidFill>
        </p:spPr>
        <p:txBody>
          <a:bodyPr/>
          <a:lstStyle/>
          <a:p>
            <a:r>
              <a:rPr lang="en-ZA" dirty="0" smtClean="0"/>
              <a:t>Not really but? </a:t>
            </a:r>
            <a:endParaRPr lang="en-ZA" dirty="0"/>
          </a:p>
        </p:txBody>
      </p:sp>
      <p:sp>
        <p:nvSpPr>
          <p:cNvPr id="10" name="Content Placeholder 9"/>
          <p:cNvSpPr>
            <a:spLocks noGrp="1"/>
          </p:cNvSpPr>
          <p:nvPr>
            <p:ph idx="1"/>
          </p:nvPr>
        </p:nvSpPr>
        <p:spPr>
          <a:xfrm>
            <a:off x="467544" y="1484784"/>
            <a:ext cx="8229600" cy="4525963"/>
          </a:xfrm>
        </p:spPr>
        <p:txBody>
          <a:bodyPr>
            <a:normAutofit fontScale="77500" lnSpcReduction="20000"/>
          </a:bodyPr>
          <a:lstStyle/>
          <a:p>
            <a:pPr lvl="0"/>
            <a:r>
              <a:rPr lang="en-ZA" dirty="0" smtClean="0"/>
              <a:t>4 areas and 12 indicators in Governance and Accountability </a:t>
            </a:r>
          </a:p>
          <a:p>
            <a:pPr lvl="1"/>
            <a:r>
              <a:rPr lang="en-ZA" dirty="0" smtClean="0"/>
              <a:t>Overall improvement from 40% to 60% </a:t>
            </a:r>
          </a:p>
          <a:p>
            <a:pPr lvl="1"/>
            <a:r>
              <a:rPr lang="en-ZA" dirty="0" smtClean="0"/>
              <a:t>Largest improvement  - some big improvements and some declines</a:t>
            </a:r>
            <a:endParaRPr lang="en-ZA" dirty="0"/>
          </a:p>
          <a:p>
            <a:pPr lvl="0"/>
            <a:r>
              <a:rPr lang="en-ZA" dirty="0" smtClean="0"/>
              <a:t>But! Still some areas of concern!  </a:t>
            </a:r>
          </a:p>
          <a:p>
            <a:pPr lvl="1"/>
            <a:r>
              <a:rPr lang="en-ZA" dirty="0" smtClean="0"/>
              <a:t>Department </a:t>
            </a:r>
            <a:r>
              <a:rPr lang="en-ZA" dirty="0"/>
              <a:t>has an approved service delivery charter, standards and service delivery improvement plans and adheres to these to improve services</a:t>
            </a:r>
            <a:r>
              <a:rPr lang="en-ZA" dirty="0" smtClean="0"/>
              <a:t>. (</a:t>
            </a:r>
            <a:r>
              <a:rPr lang="en-ZA" dirty="0" err="1" smtClean="0"/>
              <a:t>SDIP</a:t>
            </a:r>
            <a:r>
              <a:rPr lang="en-ZA" dirty="0" smtClean="0"/>
              <a:t>)</a:t>
            </a:r>
            <a:endParaRPr lang="en-ZA" dirty="0"/>
          </a:p>
          <a:p>
            <a:pPr lvl="1"/>
            <a:r>
              <a:rPr lang="en-ZA" dirty="0"/>
              <a:t>Departments have measures and the requisite capacity in place to prevent and combat </a:t>
            </a:r>
            <a:r>
              <a:rPr lang="en-ZA" dirty="0" smtClean="0"/>
              <a:t>corruption (FRAUD PREVENTION)</a:t>
            </a:r>
            <a:endParaRPr lang="en-ZA" dirty="0"/>
          </a:p>
          <a:p>
            <a:pPr lvl="1"/>
            <a:r>
              <a:rPr lang="en-ZA" dirty="0"/>
              <a:t>Departments have basic risk management elements in place and these function </a:t>
            </a:r>
            <a:r>
              <a:rPr lang="en-ZA" dirty="0" smtClean="0"/>
              <a:t>well (RISK – MANAGEMENT)  </a:t>
            </a:r>
            <a:endParaRPr lang="en-ZA" dirty="0"/>
          </a:p>
        </p:txBody>
      </p:sp>
    </p:spTree>
    <p:extLst>
      <p:ext uri="{BB962C8B-B14F-4D97-AF65-F5344CB8AC3E}">
        <p14:creationId xmlns:p14="http://schemas.microsoft.com/office/powerpoint/2010/main" val="2273741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Policy and planning lessons</a:t>
            </a:r>
            <a:endParaRPr lang="en-US" dirty="0"/>
          </a:p>
        </p:txBody>
      </p:sp>
      <p:sp>
        <p:nvSpPr>
          <p:cNvPr id="3" name="Content Placeholder 2"/>
          <p:cNvSpPr>
            <a:spLocks noGrp="1"/>
          </p:cNvSpPr>
          <p:nvPr>
            <p:ph sz="half" idx="1"/>
          </p:nvPr>
        </p:nvSpPr>
        <p:spPr/>
        <p:txBody>
          <a:bodyPr>
            <a:normAutofit fontScale="85000" lnSpcReduction="10000"/>
          </a:bodyPr>
          <a:lstStyle/>
          <a:p>
            <a:r>
              <a:rPr lang="en-ZA" dirty="0" smtClean="0"/>
              <a:t>Mainstreaming </a:t>
            </a:r>
            <a:r>
              <a:rPr lang="en-ZA" dirty="0"/>
              <a:t>Governance and Accountability into Operational Actions</a:t>
            </a:r>
          </a:p>
          <a:p>
            <a:r>
              <a:rPr lang="en-ZA" dirty="0"/>
              <a:t>Governance Compliance establishes the foundations for substantive dialogue</a:t>
            </a:r>
          </a:p>
          <a:p>
            <a:r>
              <a:rPr lang="en-ZA" dirty="0"/>
              <a:t>Separating the strategic from the operational</a:t>
            </a:r>
          </a:p>
          <a:p>
            <a:r>
              <a:rPr lang="en-ZA" dirty="0"/>
              <a:t>Governance is expensive and internal cooperation allows for efficient implementation</a:t>
            </a:r>
          </a:p>
          <a:p>
            <a:endParaRPr lang="en-ZA" dirty="0"/>
          </a:p>
        </p:txBody>
      </p:sp>
      <p:sp>
        <p:nvSpPr>
          <p:cNvPr id="5" name="Rectangle 4"/>
          <p:cNvSpPr/>
          <p:nvPr/>
        </p:nvSpPr>
        <p:spPr>
          <a:xfrm>
            <a:off x="4883426" y="1772816"/>
            <a:ext cx="3312368" cy="1815882"/>
          </a:xfrm>
          <a:prstGeom prst="rect">
            <a:avLst/>
          </a:prstGeom>
          <a:ln>
            <a:solidFill>
              <a:schemeClr val="tx1"/>
            </a:solidFill>
          </a:ln>
        </p:spPr>
        <p:txBody>
          <a:bodyPr wrap="square">
            <a:spAutoFit/>
          </a:bodyPr>
          <a:lstStyle/>
          <a:p>
            <a:pPr algn="ctr"/>
            <a:r>
              <a:rPr lang="en-ZA" sz="1400" i="1" dirty="0" smtClean="0"/>
              <a:t>Initially </a:t>
            </a:r>
            <a:r>
              <a:rPr lang="en-ZA" sz="1400" i="1" dirty="0"/>
              <a:t>we spend a lot of time on building awareness of the function. We had to do some road shows on matters of risk and fraud. People eventually recognised that this was about their work. It helped them do their work better and hence established buy-in needed</a:t>
            </a:r>
            <a:r>
              <a:rPr lang="en-ZA" sz="1400" i="1" dirty="0" smtClean="0"/>
              <a:t>.</a:t>
            </a:r>
          </a:p>
          <a:p>
            <a:pPr algn="ctr"/>
            <a:r>
              <a:rPr lang="en-ZA" sz="1100" dirty="0" smtClean="0"/>
              <a:t>Official: Department of Mineral Resources</a:t>
            </a:r>
            <a:endParaRPr lang="en-ZA" sz="1100" dirty="0"/>
          </a:p>
        </p:txBody>
      </p:sp>
      <p:sp>
        <p:nvSpPr>
          <p:cNvPr id="6" name="Rectangle 5"/>
          <p:cNvSpPr/>
          <p:nvPr/>
        </p:nvSpPr>
        <p:spPr>
          <a:xfrm>
            <a:off x="4907845" y="3717032"/>
            <a:ext cx="3287949" cy="1938992"/>
          </a:xfrm>
          <a:prstGeom prst="rect">
            <a:avLst/>
          </a:prstGeom>
          <a:ln>
            <a:solidFill>
              <a:schemeClr val="tx1"/>
            </a:solidFill>
          </a:ln>
        </p:spPr>
        <p:txBody>
          <a:bodyPr wrap="square">
            <a:spAutoFit/>
          </a:bodyPr>
          <a:lstStyle/>
          <a:p>
            <a:pPr algn="ctr"/>
            <a:r>
              <a:rPr lang="en-ZA" sz="1400" i="1" dirty="0" smtClean="0"/>
              <a:t>In </a:t>
            </a:r>
            <a:r>
              <a:rPr lang="en-ZA" sz="1400" i="1" dirty="0"/>
              <a:t>our Department we don’t have a dedicated unit for fraud and corruption, we have a number of units dealing with it…different sections deal with different issues…ethics is largely dealt with by people in Human Resources…they also do workshops on the Code of </a:t>
            </a:r>
            <a:r>
              <a:rPr lang="en-ZA" sz="1400" i="1" dirty="0" smtClean="0"/>
              <a:t>Conduct.</a:t>
            </a:r>
          </a:p>
          <a:p>
            <a:pPr algn="ctr"/>
            <a:r>
              <a:rPr lang="en-ZA" sz="1100" dirty="0" smtClean="0"/>
              <a:t>Official: North West Department of Agriculture and Rural Development </a:t>
            </a:r>
            <a:endParaRPr lang="en-ZA" sz="1100" dirty="0"/>
          </a:p>
        </p:txBody>
      </p:sp>
    </p:spTree>
    <p:extLst>
      <p:ext uri="{BB962C8B-B14F-4D97-AF65-F5344CB8AC3E}">
        <p14:creationId xmlns:p14="http://schemas.microsoft.com/office/powerpoint/2010/main" val="1997449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a:bodyPr>
          <a:lstStyle/>
          <a:p>
            <a:r>
              <a:rPr lang="en-ZA" dirty="0" smtClean="0"/>
              <a:t>Learning from MPAT - results</a:t>
            </a:r>
            <a:endParaRPr lang="en-ZA" dirty="0"/>
          </a:p>
        </p:txBody>
      </p:sp>
      <p:sp>
        <p:nvSpPr>
          <p:cNvPr id="3" name="Content Placeholder 2"/>
          <p:cNvSpPr>
            <a:spLocks noGrp="1"/>
          </p:cNvSpPr>
          <p:nvPr>
            <p:ph idx="1"/>
          </p:nvPr>
        </p:nvSpPr>
        <p:spPr>
          <a:xfrm>
            <a:off x="529208" y="1556792"/>
            <a:ext cx="3322712" cy="5184576"/>
          </a:xfrm>
        </p:spPr>
        <p:txBody>
          <a:bodyPr>
            <a:normAutofit fontScale="47500" lnSpcReduction="20000"/>
          </a:bodyPr>
          <a:lstStyle/>
          <a:p>
            <a:r>
              <a:rPr lang="en-ZA" dirty="0" smtClean="0"/>
              <a:t>70</a:t>
            </a:r>
            <a:r>
              <a:rPr lang="en-ZA" dirty="0"/>
              <a:t>% of departments (79% in 2012) are still non-compliant with the standard for service delivery improvement </a:t>
            </a:r>
            <a:endParaRPr lang="en-ZA" dirty="0" smtClean="0"/>
          </a:p>
          <a:p>
            <a:r>
              <a:rPr lang="en-ZA" dirty="0" smtClean="0"/>
              <a:t>73</a:t>
            </a:r>
            <a:r>
              <a:rPr lang="en-ZA" dirty="0"/>
              <a:t>% of departments are non-compliant with the standard related to the Promotion of Access to Information </a:t>
            </a:r>
            <a:r>
              <a:rPr lang="en-ZA" dirty="0" smtClean="0"/>
              <a:t>Act</a:t>
            </a:r>
          </a:p>
          <a:p>
            <a:r>
              <a:rPr lang="en-ZA" dirty="0" smtClean="0"/>
              <a:t>65</a:t>
            </a:r>
            <a:r>
              <a:rPr lang="en-ZA" dirty="0"/>
              <a:t>% of departments (74% in 2012) were assessed as non-compliant with the standard related to organisational </a:t>
            </a:r>
            <a:r>
              <a:rPr lang="en-ZA" dirty="0" smtClean="0"/>
              <a:t>design</a:t>
            </a:r>
          </a:p>
          <a:p>
            <a:r>
              <a:rPr lang="en-ZA" dirty="0" smtClean="0"/>
              <a:t>82</a:t>
            </a:r>
            <a:r>
              <a:rPr lang="en-ZA" dirty="0"/>
              <a:t>% of department (88% in 2012) were assessed as non-compliant for the standard related to human resource </a:t>
            </a:r>
            <a:r>
              <a:rPr lang="en-ZA" dirty="0" smtClean="0"/>
              <a:t>planning,</a:t>
            </a:r>
          </a:p>
          <a:p>
            <a:r>
              <a:rPr lang="en-ZA" dirty="0" smtClean="0"/>
              <a:t>90</a:t>
            </a:r>
            <a:r>
              <a:rPr lang="en-ZA" dirty="0"/>
              <a:t>% of departments (88% in 2012) were assessed as non-compliant for </a:t>
            </a:r>
            <a:r>
              <a:rPr lang="en-ZA" dirty="0" smtClean="0"/>
              <a:t>management </a:t>
            </a:r>
            <a:r>
              <a:rPr lang="en-ZA" dirty="0"/>
              <a:t>of disciplinary cases. </a:t>
            </a:r>
            <a:endParaRPr lang="en-ZA" dirty="0" smtClean="0"/>
          </a:p>
          <a:p>
            <a:r>
              <a:rPr lang="en-ZA" dirty="0" smtClean="0"/>
              <a:t>87</a:t>
            </a:r>
            <a:r>
              <a:rPr lang="en-ZA" dirty="0"/>
              <a:t>% of departments </a:t>
            </a:r>
            <a:r>
              <a:rPr lang="en-ZA" dirty="0" smtClean="0"/>
              <a:t>non-compliant on </a:t>
            </a:r>
            <a:r>
              <a:rPr lang="en-ZA" dirty="0"/>
              <a:t>payment of suppliers</a:t>
            </a:r>
            <a:r>
              <a:rPr lang="en-ZA" dirty="0" smtClean="0"/>
              <a:t>.</a:t>
            </a:r>
            <a:endParaRPr lang="en-ZA"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420888"/>
            <a:ext cx="5039360" cy="3137535"/>
          </a:xfrm>
          <a:prstGeom prst="rect">
            <a:avLst/>
          </a:prstGeom>
          <a:noFill/>
        </p:spPr>
      </p:pic>
    </p:spTree>
    <p:extLst>
      <p:ext uri="{BB962C8B-B14F-4D97-AF65-F5344CB8AC3E}">
        <p14:creationId xmlns:p14="http://schemas.microsoft.com/office/powerpoint/2010/main" val="3698948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Capacity and involvement</a:t>
            </a:r>
            <a:endParaRPr lang="en-US" dirty="0"/>
          </a:p>
        </p:txBody>
      </p:sp>
      <p:sp>
        <p:nvSpPr>
          <p:cNvPr id="3" name="Content Placeholder 2"/>
          <p:cNvSpPr>
            <a:spLocks noGrp="1"/>
          </p:cNvSpPr>
          <p:nvPr>
            <p:ph sz="half" idx="1"/>
          </p:nvPr>
        </p:nvSpPr>
        <p:spPr/>
        <p:txBody>
          <a:bodyPr>
            <a:normAutofit fontScale="92500" lnSpcReduction="10000"/>
          </a:bodyPr>
          <a:lstStyle/>
          <a:p>
            <a:pPr marL="342900" lvl="1" indent="-342900">
              <a:buFont typeface="Arial" pitchFamily="34" charset="0"/>
              <a:buChar char="•"/>
            </a:pPr>
            <a:r>
              <a:rPr lang="en-ZA" sz="2800" dirty="0" smtClean="0"/>
              <a:t>Moving </a:t>
            </a:r>
            <a:r>
              <a:rPr lang="en-ZA" sz="2800" dirty="0"/>
              <a:t>beyond the generic </a:t>
            </a:r>
          </a:p>
          <a:p>
            <a:pPr marL="342900" lvl="1" indent="-342900">
              <a:buFont typeface="Arial" pitchFamily="34" charset="0"/>
              <a:buChar char="•"/>
            </a:pPr>
            <a:r>
              <a:rPr lang="en-ZA" sz="2800" dirty="0"/>
              <a:t>Building interest and engagements through substantive reflection</a:t>
            </a:r>
          </a:p>
          <a:p>
            <a:pPr marL="342900" lvl="1" indent="-342900">
              <a:buFont typeface="Arial" pitchFamily="34" charset="0"/>
              <a:buChar char="•"/>
            </a:pPr>
            <a:r>
              <a:rPr lang="en-ZA" sz="2800" dirty="0"/>
              <a:t>Appropriate frameworks, coupled with experience are essential for effective implementation  </a:t>
            </a:r>
          </a:p>
          <a:p>
            <a:pPr marL="342900" lvl="1" indent="-342900">
              <a:buFont typeface="Arial" pitchFamily="34" charset="0"/>
              <a:buChar char="•"/>
            </a:pPr>
            <a:r>
              <a:rPr lang="en-ZA" sz="2800" dirty="0"/>
              <a:t>Creating a culture of learning and change </a:t>
            </a:r>
          </a:p>
          <a:p>
            <a:endParaRPr lang="en-ZA" dirty="0"/>
          </a:p>
        </p:txBody>
      </p:sp>
      <p:sp>
        <p:nvSpPr>
          <p:cNvPr id="5" name="Rectangle 4"/>
          <p:cNvSpPr/>
          <p:nvPr/>
        </p:nvSpPr>
        <p:spPr>
          <a:xfrm>
            <a:off x="5181674" y="1772816"/>
            <a:ext cx="2895674" cy="1508105"/>
          </a:xfrm>
          <a:prstGeom prst="rect">
            <a:avLst/>
          </a:prstGeom>
          <a:ln>
            <a:solidFill>
              <a:schemeClr val="tx1"/>
            </a:solidFill>
          </a:ln>
        </p:spPr>
        <p:txBody>
          <a:bodyPr wrap="square">
            <a:spAutoFit/>
          </a:bodyPr>
          <a:lstStyle/>
          <a:p>
            <a:pPr algn="ctr"/>
            <a:r>
              <a:rPr lang="en-ZA" sz="1400" i="1" dirty="0" smtClean="0"/>
              <a:t>We </a:t>
            </a:r>
            <a:r>
              <a:rPr lang="en-ZA" sz="1400" i="1" dirty="0"/>
              <a:t>were clear that this process will take time and that people will learn as the process will unfold…let them go to the pain of learn as we move along</a:t>
            </a:r>
            <a:r>
              <a:rPr lang="en-ZA" sz="1400" i="1" dirty="0" smtClean="0"/>
              <a:t>…</a:t>
            </a:r>
          </a:p>
          <a:p>
            <a:pPr algn="ctr"/>
            <a:r>
              <a:rPr lang="en-ZA" sz="1100" dirty="0" smtClean="0"/>
              <a:t>Official: Eastern Cape Department of Agriculture and Agrarian Reform</a:t>
            </a:r>
            <a:endParaRPr lang="en-ZA" sz="1100" dirty="0"/>
          </a:p>
        </p:txBody>
      </p:sp>
      <p:sp>
        <p:nvSpPr>
          <p:cNvPr id="6" name="Rectangle 5"/>
          <p:cNvSpPr/>
          <p:nvPr/>
        </p:nvSpPr>
        <p:spPr>
          <a:xfrm>
            <a:off x="5181674" y="3735426"/>
            <a:ext cx="2895674" cy="1938992"/>
          </a:xfrm>
          <a:prstGeom prst="rect">
            <a:avLst/>
          </a:prstGeom>
          <a:ln>
            <a:solidFill>
              <a:schemeClr val="tx1"/>
            </a:solidFill>
          </a:ln>
        </p:spPr>
        <p:txBody>
          <a:bodyPr wrap="square">
            <a:spAutoFit/>
          </a:bodyPr>
          <a:lstStyle/>
          <a:p>
            <a:pPr algn="ctr"/>
            <a:r>
              <a:rPr lang="en-ZA" sz="1400" i="1" dirty="0"/>
              <a:t>Experience matters in my work…you have to know what information is needed and how to go about the investigation…we also need know the system and the procedures so that cases are not dismissed because you don’t follow the correct procedure.</a:t>
            </a:r>
          </a:p>
          <a:p>
            <a:pPr algn="ctr"/>
            <a:r>
              <a:rPr lang="en-ZA" sz="1100" dirty="0" smtClean="0"/>
              <a:t>Official</a:t>
            </a:r>
            <a:r>
              <a:rPr lang="en-ZA" sz="1100" dirty="0"/>
              <a:t>: North West Department of Agriculture and Rural Development</a:t>
            </a:r>
          </a:p>
        </p:txBody>
      </p:sp>
    </p:spTree>
    <p:extLst>
      <p:ext uri="{BB962C8B-B14F-4D97-AF65-F5344CB8AC3E}">
        <p14:creationId xmlns:p14="http://schemas.microsoft.com/office/powerpoint/2010/main" val="2801141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The role of leadership</a:t>
            </a:r>
            <a:endParaRPr lang="en-US" dirty="0"/>
          </a:p>
        </p:txBody>
      </p:sp>
      <p:sp>
        <p:nvSpPr>
          <p:cNvPr id="3" name="Content Placeholder 2"/>
          <p:cNvSpPr>
            <a:spLocks noGrp="1"/>
          </p:cNvSpPr>
          <p:nvPr>
            <p:ph sz="half" idx="1"/>
          </p:nvPr>
        </p:nvSpPr>
        <p:spPr>
          <a:xfrm>
            <a:off x="457200" y="1600200"/>
            <a:ext cx="3754760" cy="4525963"/>
          </a:xfrm>
        </p:spPr>
        <p:txBody>
          <a:bodyPr>
            <a:normAutofit fontScale="92500" lnSpcReduction="20000"/>
          </a:bodyPr>
          <a:lstStyle/>
          <a:p>
            <a:pPr marL="342900" lvl="1" indent="-342900">
              <a:buFont typeface="Arial" pitchFamily="34" charset="0"/>
              <a:buChar char="•"/>
            </a:pPr>
            <a:r>
              <a:rPr lang="en-ZA" sz="2800" dirty="0" smtClean="0"/>
              <a:t>Prevention </a:t>
            </a:r>
            <a:r>
              <a:rPr lang="en-ZA" sz="2800" dirty="0"/>
              <a:t>through consistent actions and success</a:t>
            </a:r>
          </a:p>
          <a:p>
            <a:pPr marL="342900" lvl="1" indent="-342900">
              <a:buFont typeface="Arial" pitchFamily="34" charset="0"/>
              <a:buChar char="•"/>
            </a:pPr>
            <a:r>
              <a:rPr lang="en-ZA" sz="2800" dirty="0"/>
              <a:t>Standards are crucial to productivity improvements </a:t>
            </a:r>
          </a:p>
          <a:p>
            <a:pPr marL="342900" lvl="1" indent="-342900">
              <a:buFont typeface="Arial" pitchFamily="34" charset="0"/>
              <a:buChar char="•"/>
            </a:pPr>
            <a:r>
              <a:rPr lang="en-US" sz="2800" dirty="0"/>
              <a:t>Building a compliance culture requires securing demonstrable senior level support </a:t>
            </a:r>
            <a:endParaRPr lang="en-ZA" sz="2800" dirty="0"/>
          </a:p>
          <a:p>
            <a:pPr marL="342900" lvl="1" indent="-342900">
              <a:buFont typeface="Arial" pitchFamily="34" charset="0"/>
              <a:buChar char="•"/>
            </a:pPr>
            <a:r>
              <a:rPr lang="en-US" sz="2800" dirty="0"/>
              <a:t>Having a champion who engages passionately matters</a:t>
            </a:r>
            <a:endParaRPr lang="en-ZA" sz="2800" dirty="0"/>
          </a:p>
          <a:p>
            <a:endParaRPr lang="en-ZA" dirty="0"/>
          </a:p>
        </p:txBody>
      </p:sp>
      <p:sp>
        <p:nvSpPr>
          <p:cNvPr id="2" name="Rectangle 1"/>
          <p:cNvSpPr/>
          <p:nvPr/>
        </p:nvSpPr>
        <p:spPr>
          <a:xfrm>
            <a:off x="4216807" y="2748381"/>
            <a:ext cx="4428492" cy="1600438"/>
          </a:xfrm>
          <a:prstGeom prst="rect">
            <a:avLst/>
          </a:prstGeom>
          <a:noFill/>
          <a:ln>
            <a:solidFill>
              <a:schemeClr val="tx1"/>
            </a:solidFill>
          </a:ln>
        </p:spPr>
        <p:txBody>
          <a:bodyPr wrap="square">
            <a:spAutoFit/>
          </a:bodyPr>
          <a:lstStyle/>
          <a:p>
            <a:pPr algn="ctr"/>
            <a:r>
              <a:rPr lang="en-ZA" sz="1400" i="1" dirty="0" smtClean="0"/>
              <a:t>We </a:t>
            </a:r>
            <a:r>
              <a:rPr lang="en-ZA" sz="1400" i="1" dirty="0"/>
              <a:t>have a DG currently who is numerical…this is useful as it gets us to focus on the numbers and evidence…we can do things differently…we were fortunate to have Ministers who were drivers of change…the current Ministers is committed to modernisation and understands that this requires resources. They establish huge standards for us</a:t>
            </a:r>
            <a:r>
              <a:rPr lang="en-ZA" sz="1400" i="1" dirty="0" smtClean="0"/>
              <a:t>.</a:t>
            </a:r>
          </a:p>
          <a:p>
            <a:pPr algn="ctr"/>
            <a:r>
              <a:rPr lang="en-ZA" sz="1100" i="1" dirty="0" smtClean="0"/>
              <a:t>Official: Department of Home Affairs</a:t>
            </a:r>
            <a:endParaRPr lang="en-ZA" sz="1100" dirty="0"/>
          </a:p>
        </p:txBody>
      </p:sp>
      <p:sp>
        <p:nvSpPr>
          <p:cNvPr id="5" name="Rectangle 4"/>
          <p:cNvSpPr/>
          <p:nvPr/>
        </p:nvSpPr>
        <p:spPr>
          <a:xfrm>
            <a:off x="4221654" y="4348219"/>
            <a:ext cx="4428492" cy="1815882"/>
          </a:xfrm>
          <a:prstGeom prst="rect">
            <a:avLst/>
          </a:prstGeom>
          <a:noFill/>
          <a:ln>
            <a:solidFill>
              <a:schemeClr val="tx1"/>
            </a:solidFill>
          </a:ln>
        </p:spPr>
        <p:txBody>
          <a:bodyPr wrap="square">
            <a:spAutoFit/>
          </a:bodyPr>
          <a:lstStyle/>
          <a:p>
            <a:pPr algn="ctr"/>
            <a:r>
              <a:rPr lang="en-ZA" sz="1400" i="1" dirty="0" smtClean="0"/>
              <a:t>We </a:t>
            </a:r>
            <a:r>
              <a:rPr lang="en-ZA" sz="1400" i="1" dirty="0"/>
              <a:t>now have an established practice for monitoring progress on actions to be taken to mitigate risks. We receive reports from Champions and collate these for submission. We also engage directly with relevant senior managers on risk areas and progress on actions for which they are responsible for. It’s a live function as we constantly face new risks in our operations</a:t>
            </a:r>
            <a:r>
              <a:rPr lang="en-ZA" sz="1400" i="1" dirty="0" smtClean="0"/>
              <a:t>.</a:t>
            </a:r>
          </a:p>
          <a:p>
            <a:pPr algn="ctr"/>
            <a:r>
              <a:rPr lang="en-ZA" sz="1100" i="1" dirty="0" smtClean="0"/>
              <a:t>Official: Department of Mineral Resources</a:t>
            </a:r>
            <a:endParaRPr lang="en-ZA" sz="1100" dirty="0"/>
          </a:p>
        </p:txBody>
      </p:sp>
      <p:sp>
        <p:nvSpPr>
          <p:cNvPr id="6" name="Rectangle 5"/>
          <p:cNvSpPr/>
          <p:nvPr/>
        </p:nvSpPr>
        <p:spPr>
          <a:xfrm>
            <a:off x="4216807" y="1412776"/>
            <a:ext cx="4428492" cy="1338828"/>
          </a:xfrm>
          <a:prstGeom prst="rect">
            <a:avLst/>
          </a:prstGeom>
          <a:noFill/>
          <a:ln>
            <a:solidFill>
              <a:schemeClr val="tx1"/>
            </a:solidFill>
          </a:ln>
        </p:spPr>
        <p:txBody>
          <a:bodyPr wrap="square">
            <a:spAutoFit/>
          </a:bodyPr>
          <a:lstStyle/>
          <a:p>
            <a:pPr algn="ctr"/>
            <a:r>
              <a:rPr lang="en-ZA" sz="1400" i="1" dirty="0"/>
              <a:t>The DG is accessible on investigations. This is a sensitive area and sometimes we have to engage the DG directly and keep the Office informed of progress on particular cases. The relationship and support received allows for investigations to unfold without any difficulty</a:t>
            </a:r>
            <a:r>
              <a:rPr lang="en-ZA" sz="1400" i="1" dirty="0" smtClean="0"/>
              <a:t>.</a:t>
            </a:r>
          </a:p>
          <a:p>
            <a:pPr algn="ctr"/>
            <a:r>
              <a:rPr lang="en-ZA" sz="1100" dirty="0" smtClean="0"/>
              <a:t>Official: Department of Mineral Resources</a:t>
            </a:r>
            <a:endParaRPr lang="en-ZA" sz="1100" dirty="0"/>
          </a:p>
        </p:txBody>
      </p:sp>
    </p:spTree>
    <p:extLst>
      <p:ext uri="{BB962C8B-B14F-4D97-AF65-F5344CB8AC3E}">
        <p14:creationId xmlns:p14="http://schemas.microsoft.com/office/powerpoint/2010/main" val="3265949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Organisation and resourcing</a:t>
            </a:r>
            <a:endParaRPr lang="en-US" dirty="0"/>
          </a:p>
        </p:txBody>
      </p:sp>
      <p:sp>
        <p:nvSpPr>
          <p:cNvPr id="3" name="Content Placeholder 2"/>
          <p:cNvSpPr>
            <a:spLocks noGrp="1"/>
          </p:cNvSpPr>
          <p:nvPr>
            <p:ph sz="half" idx="1"/>
          </p:nvPr>
        </p:nvSpPr>
        <p:spPr>
          <a:xfrm>
            <a:off x="457200" y="1600200"/>
            <a:ext cx="3610744" cy="4525963"/>
          </a:xfrm>
        </p:spPr>
        <p:txBody>
          <a:bodyPr>
            <a:normAutofit/>
          </a:bodyPr>
          <a:lstStyle/>
          <a:p>
            <a:pPr marL="342900" lvl="1" indent="-342900">
              <a:buFont typeface="Arial" pitchFamily="34" charset="0"/>
              <a:buChar char="•"/>
            </a:pPr>
            <a:r>
              <a:rPr lang="en-ZA" sz="2800" dirty="0" smtClean="0"/>
              <a:t>Attention </a:t>
            </a:r>
            <a:r>
              <a:rPr lang="en-ZA" sz="2800" dirty="0"/>
              <a:t>to details and proper procedure.     </a:t>
            </a:r>
          </a:p>
          <a:p>
            <a:pPr marL="342900" lvl="1" indent="-342900">
              <a:buFont typeface="Arial" pitchFamily="34" charset="0"/>
              <a:buChar char="•"/>
            </a:pPr>
            <a:r>
              <a:rPr lang="en-ZA" sz="2800" dirty="0"/>
              <a:t>Securing dedicated capacity for engagements. </a:t>
            </a:r>
          </a:p>
          <a:p>
            <a:pPr marL="342900" lvl="1" indent="-342900">
              <a:buFont typeface="Arial" pitchFamily="34" charset="0"/>
              <a:buChar char="•"/>
            </a:pPr>
            <a:r>
              <a:rPr lang="en-ZA" sz="2800" dirty="0"/>
              <a:t>Workflow analysis is crucial to </a:t>
            </a:r>
            <a:r>
              <a:rPr lang="en-ZA" sz="2800" dirty="0" smtClean="0"/>
              <a:t>improvements</a:t>
            </a:r>
            <a:endParaRPr lang="en-ZA" sz="2800" dirty="0"/>
          </a:p>
        </p:txBody>
      </p:sp>
      <p:sp>
        <p:nvSpPr>
          <p:cNvPr id="2" name="Rectangle 1"/>
          <p:cNvSpPr/>
          <p:nvPr/>
        </p:nvSpPr>
        <p:spPr>
          <a:xfrm>
            <a:off x="4248473" y="4797152"/>
            <a:ext cx="4464493" cy="1384995"/>
          </a:xfrm>
          <a:prstGeom prst="rect">
            <a:avLst/>
          </a:prstGeom>
          <a:ln>
            <a:solidFill>
              <a:schemeClr val="tx1"/>
            </a:solidFill>
          </a:ln>
        </p:spPr>
        <p:txBody>
          <a:bodyPr wrap="square">
            <a:spAutoFit/>
          </a:bodyPr>
          <a:lstStyle/>
          <a:p>
            <a:pPr algn="ctr"/>
            <a:r>
              <a:rPr lang="en-ZA" sz="1400" i="1" dirty="0" smtClean="0"/>
              <a:t>During </a:t>
            </a:r>
            <a:r>
              <a:rPr lang="en-ZA" sz="1400" i="1" dirty="0"/>
              <a:t>the early times, we recognised the importance of bringing in operational management skills…we saw the need for modernisation…we introduced an online verification system and the tracking system…we rolled out the project, consultants only assisted</a:t>
            </a:r>
            <a:r>
              <a:rPr lang="en-ZA" sz="1400" i="1" dirty="0" smtClean="0"/>
              <a:t>.</a:t>
            </a:r>
          </a:p>
          <a:p>
            <a:pPr algn="ctr"/>
            <a:r>
              <a:rPr lang="en-ZA" sz="1100" dirty="0" smtClean="0"/>
              <a:t>Official: Department of Home Affairs</a:t>
            </a:r>
            <a:endParaRPr lang="en-ZA" sz="1100" dirty="0"/>
          </a:p>
        </p:txBody>
      </p:sp>
      <p:sp>
        <p:nvSpPr>
          <p:cNvPr id="5" name="Rectangle 4"/>
          <p:cNvSpPr/>
          <p:nvPr/>
        </p:nvSpPr>
        <p:spPr>
          <a:xfrm>
            <a:off x="4248471" y="3101332"/>
            <a:ext cx="4464495" cy="1554272"/>
          </a:xfrm>
          <a:prstGeom prst="rect">
            <a:avLst/>
          </a:prstGeom>
          <a:ln>
            <a:solidFill>
              <a:schemeClr val="tx1"/>
            </a:solidFill>
          </a:ln>
        </p:spPr>
        <p:txBody>
          <a:bodyPr wrap="square">
            <a:spAutoFit/>
          </a:bodyPr>
          <a:lstStyle/>
          <a:p>
            <a:pPr algn="ctr"/>
            <a:r>
              <a:rPr lang="en-ZA" sz="1400" i="1" dirty="0" smtClean="0"/>
              <a:t>The </a:t>
            </a:r>
            <a:r>
              <a:rPr lang="en-ZA" sz="1400" i="1" dirty="0"/>
              <a:t>function is distributed. All units involved are listed in the strategy document. We rely on this for doing actual implementation. But we are looking at bringing it all together so that we have dedicated capacity….this is important, we need to establish a dedicated unit so that things are taken forward</a:t>
            </a:r>
            <a:r>
              <a:rPr lang="en-ZA" sz="1400" i="1" dirty="0" smtClean="0"/>
              <a:t>.</a:t>
            </a:r>
          </a:p>
          <a:p>
            <a:pPr algn="ctr"/>
            <a:r>
              <a:rPr lang="en-ZA" sz="1100" dirty="0" smtClean="0"/>
              <a:t>Official: North West Department of Agriculture and Rural Development</a:t>
            </a:r>
            <a:endParaRPr lang="en-ZA" sz="1100" dirty="0"/>
          </a:p>
        </p:txBody>
      </p:sp>
      <p:sp>
        <p:nvSpPr>
          <p:cNvPr id="6" name="Rectangle 5"/>
          <p:cNvSpPr/>
          <p:nvPr/>
        </p:nvSpPr>
        <p:spPr>
          <a:xfrm>
            <a:off x="4211960" y="1412776"/>
            <a:ext cx="4464495" cy="1600438"/>
          </a:xfrm>
          <a:prstGeom prst="rect">
            <a:avLst/>
          </a:prstGeom>
          <a:ln>
            <a:solidFill>
              <a:schemeClr val="tx1"/>
            </a:solidFill>
          </a:ln>
        </p:spPr>
        <p:txBody>
          <a:bodyPr wrap="square">
            <a:spAutoFit/>
          </a:bodyPr>
          <a:lstStyle/>
          <a:p>
            <a:pPr algn="ctr"/>
            <a:r>
              <a:rPr lang="en-ZA" sz="1400" i="1" dirty="0"/>
              <a:t>In our investigations, we make sure we pay attention to details and therefore collect all documentations and evidence in a proper manner so that we don’t face difficulties when we disciplinary steps are taken…we have been very successful in all our investigations because of this</a:t>
            </a:r>
            <a:r>
              <a:rPr lang="en-ZA" sz="1400" i="1" dirty="0" smtClean="0"/>
              <a:t>.</a:t>
            </a:r>
          </a:p>
          <a:p>
            <a:pPr algn="ctr"/>
            <a:r>
              <a:rPr lang="en-ZA" sz="1100" dirty="0" smtClean="0"/>
              <a:t>Official: Department of Mineral Resources</a:t>
            </a:r>
            <a:endParaRPr lang="en-ZA" sz="1100" dirty="0"/>
          </a:p>
        </p:txBody>
      </p:sp>
    </p:spTree>
    <p:extLst>
      <p:ext uri="{BB962C8B-B14F-4D97-AF65-F5344CB8AC3E}">
        <p14:creationId xmlns:p14="http://schemas.microsoft.com/office/powerpoint/2010/main" val="1270764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Key drivers of improvement </a:t>
            </a:r>
            <a:endParaRPr lang="en-ZA" dirty="0"/>
          </a:p>
        </p:txBody>
      </p:sp>
      <p:sp>
        <p:nvSpPr>
          <p:cNvPr id="13" name="Content Placeholder 12"/>
          <p:cNvSpPr>
            <a:spLocks noGrp="1"/>
          </p:cNvSpPr>
          <p:nvPr>
            <p:ph idx="1"/>
          </p:nvPr>
        </p:nvSpPr>
        <p:spPr>
          <a:xfrm>
            <a:off x="467544" y="1556792"/>
            <a:ext cx="4104456" cy="4525963"/>
          </a:xfrm>
        </p:spPr>
        <p:txBody>
          <a:bodyPr>
            <a:normAutofit fontScale="92500" lnSpcReduction="10000"/>
          </a:bodyPr>
          <a:lstStyle/>
          <a:p>
            <a:pPr marL="0" indent="0" algn="ctr">
              <a:buNone/>
            </a:pPr>
            <a:r>
              <a:rPr lang="en-ZA" dirty="0" smtClean="0"/>
              <a:t>COMPLIANCE MATTERS</a:t>
            </a:r>
          </a:p>
          <a:p>
            <a:pPr marL="0" indent="0" algn="ctr">
              <a:buNone/>
            </a:pPr>
            <a:endParaRPr lang="en-ZA" dirty="0"/>
          </a:p>
          <a:p>
            <a:pPr marL="0" indent="0" algn="ctr">
              <a:buNone/>
            </a:pPr>
            <a:endParaRPr lang="en-ZA" dirty="0" smtClean="0"/>
          </a:p>
          <a:p>
            <a:pPr marL="0" indent="0" algn="ctr">
              <a:buNone/>
            </a:pPr>
            <a:r>
              <a:rPr lang="en-ZA" dirty="0" smtClean="0"/>
              <a:t>COMPLIANCE AND GOVERNANCE</a:t>
            </a:r>
          </a:p>
          <a:p>
            <a:pPr marL="0" indent="0" algn="ctr">
              <a:buNone/>
            </a:pPr>
            <a:endParaRPr lang="en-ZA" dirty="0"/>
          </a:p>
          <a:p>
            <a:pPr marL="0" indent="0" algn="ctr">
              <a:buNone/>
            </a:pPr>
            <a:endParaRPr lang="en-ZA" dirty="0" smtClean="0"/>
          </a:p>
          <a:p>
            <a:pPr marL="0" indent="0" algn="ctr">
              <a:buNone/>
            </a:pPr>
            <a:endParaRPr lang="en-ZA" dirty="0"/>
          </a:p>
          <a:p>
            <a:pPr marL="0" indent="0" algn="ctr">
              <a:buNone/>
            </a:pPr>
            <a:r>
              <a:rPr lang="en-ZA" dirty="0" smtClean="0"/>
              <a:t>GOVERNANCE MATTERS</a:t>
            </a:r>
            <a:endParaRPr lang="en-ZA" dirty="0"/>
          </a:p>
        </p:txBody>
      </p:sp>
      <p:sp>
        <p:nvSpPr>
          <p:cNvPr id="3" name="Rectangle 2"/>
          <p:cNvSpPr/>
          <p:nvPr/>
        </p:nvSpPr>
        <p:spPr>
          <a:xfrm>
            <a:off x="4676313" y="1412776"/>
            <a:ext cx="3997161" cy="1723549"/>
          </a:xfrm>
          <a:prstGeom prst="rect">
            <a:avLst/>
          </a:prstGeom>
        </p:spPr>
        <p:txBody>
          <a:bodyPr wrap="square">
            <a:spAutoFit/>
          </a:bodyPr>
          <a:lstStyle/>
          <a:p>
            <a:pPr algn="ctr"/>
            <a:r>
              <a:rPr lang="en-ZA" sz="1400" i="1" dirty="0" smtClean="0"/>
              <a:t>We </a:t>
            </a:r>
            <a:r>
              <a:rPr lang="en-ZA" sz="1400" i="1" dirty="0"/>
              <a:t>looked at all of the areas and challenges that arose from previous </a:t>
            </a:r>
            <a:r>
              <a:rPr lang="en-ZA" sz="1400" i="1" dirty="0" err="1"/>
              <a:t>MPAT</a:t>
            </a:r>
            <a:r>
              <a:rPr lang="en-ZA" sz="1400" i="1" dirty="0"/>
              <a:t> and established an approach to ensure that we deal with each of the areas systematically…we had to understand the requirements and ensure that we respond appropriately”. </a:t>
            </a:r>
            <a:endParaRPr lang="en-ZA" sz="1400" i="1" dirty="0" smtClean="0"/>
          </a:p>
          <a:p>
            <a:pPr algn="ctr"/>
            <a:r>
              <a:rPr lang="en-ZA" sz="1100" dirty="0" smtClean="0"/>
              <a:t>Official. Eastern Cape Department of Rural Development and Agrarian Reforms</a:t>
            </a:r>
            <a:endParaRPr lang="en-ZA" sz="1100" dirty="0"/>
          </a:p>
        </p:txBody>
      </p:sp>
      <p:sp>
        <p:nvSpPr>
          <p:cNvPr id="4" name="Rectangle 3"/>
          <p:cNvSpPr/>
          <p:nvPr/>
        </p:nvSpPr>
        <p:spPr>
          <a:xfrm>
            <a:off x="4788024" y="4437112"/>
            <a:ext cx="3816424" cy="1723549"/>
          </a:xfrm>
          <a:prstGeom prst="rect">
            <a:avLst/>
          </a:prstGeom>
        </p:spPr>
        <p:txBody>
          <a:bodyPr wrap="square">
            <a:spAutoFit/>
          </a:bodyPr>
          <a:lstStyle/>
          <a:p>
            <a:pPr algn="ctr"/>
            <a:r>
              <a:rPr lang="en-ZA" sz="1400" i="1" dirty="0" smtClean="0"/>
              <a:t>We </a:t>
            </a:r>
            <a:r>
              <a:rPr lang="en-ZA" sz="1400" i="1" dirty="0"/>
              <a:t>had major challenges with internal control systems…the Auditor General report had many issues and there were cases of conflict of interest in the Department and the leadership recognised that capacity was needed for governance in the Department</a:t>
            </a:r>
            <a:r>
              <a:rPr lang="en-ZA" sz="1400" i="1" dirty="0" smtClean="0"/>
              <a:t>.</a:t>
            </a:r>
          </a:p>
          <a:p>
            <a:pPr algn="ctr"/>
            <a:r>
              <a:rPr lang="en-ZA" sz="1100" dirty="0" smtClean="0"/>
              <a:t>Official: North West Department of Agriculture and Rural Development </a:t>
            </a:r>
            <a:endParaRPr lang="en-ZA" sz="1100" dirty="0"/>
          </a:p>
        </p:txBody>
      </p:sp>
      <p:sp>
        <p:nvSpPr>
          <p:cNvPr id="5" name="Oval 4"/>
          <p:cNvSpPr/>
          <p:nvPr/>
        </p:nvSpPr>
        <p:spPr>
          <a:xfrm>
            <a:off x="5292080" y="3356992"/>
            <a:ext cx="252028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DEDICATED CAPACITY</a:t>
            </a:r>
            <a:endParaRPr lang="en-ZA" dirty="0"/>
          </a:p>
        </p:txBody>
      </p:sp>
    </p:spTree>
    <p:extLst>
      <p:ext uri="{BB962C8B-B14F-4D97-AF65-F5344CB8AC3E}">
        <p14:creationId xmlns:p14="http://schemas.microsoft.com/office/powerpoint/2010/main" val="2841334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Overall conclusion</a:t>
            </a:r>
            <a:endParaRPr lang="en-US" dirty="0"/>
          </a:p>
        </p:txBody>
      </p:sp>
      <p:sp>
        <p:nvSpPr>
          <p:cNvPr id="3" name="Content Placeholder 2"/>
          <p:cNvSpPr>
            <a:spLocks noGrp="1"/>
          </p:cNvSpPr>
          <p:nvPr>
            <p:ph sz="half" idx="1"/>
          </p:nvPr>
        </p:nvSpPr>
        <p:spPr>
          <a:xfrm>
            <a:off x="467544" y="1412776"/>
            <a:ext cx="8291264" cy="1728192"/>
          </a:xfrm>
        </p:spPr>
        <p:txBody>
          <a:bodyPr>
            <a:normAutofit fontScale="62500" lnSpcReduction="20000"/>
          </a:bodyPr>
          <a:lstStyle/>
          <a:p>
            <a:pPr marL="0" indent="0" algn="ctr">
              <a:buNone/>
            </a:pPr>
            <a:endParaRPr lang="en-ZA" dirty="0" smtClean="0"/>
          </a:p>
          <a:p>
            <a:pPr marL="0" indent="0" algn="ctr">
              <a:buNone/>
            </a:pPr>
            <a:r>
              <a:rPr lang="en-ZA" dirty="0" smtClean="0"/>
              <a:t>Targeted and incremental approach to change</a:t>
            </a:r>
          </a:p>
          <a:p>
            <a:pPr marL="0" indent="0" algn="ctr">
              <a:buNone/>
            </a:pPr>
            <a:endParaRPr lang="en-ZA" dirty="0" smtClean="0"/>
          </a:p>
          <a:p>
            <a:pPr marL="0" indent="0" algn="ctr">
              <a:buNone/>
            </a:pPr>
            <a:r>
              <a:rPr lang="en-ZA" b="1" dirty="0" smtClean="0"/>
              <a:t>COMPLIANCE ONLY FIRST STEP IN THE PROCESS</a:t>
            </a:r>
            <a:endParaRPr lang="en-ZA" b="1" dirty="0"/>
          </a:p>
          <a:p>
            <a:pPr marL="0" indent="0" algn="ctr">
              <a:buNone/>
            </a:pPr>
            <a:endParaRPr lang="en-ZA" dirty="0" smtClean="0"/>
          </a:p>
          <a:p>
            <a:pPr marL="0" indent="0" algn="ctr">
              <a:buNone/>
            </a:pPr>
            <a:r>
              <a:rPr lang="en-ZA" dirty="0" smtClean="0"/>
              <a:t>Appreciating that real change and impact takes time</a:t>
            </a:r>
            <a:endParaRPr lang="en-ZA" dirty="0"/>
          </a:p>
        </p:txBody>
      </p:sp>
      <p:sp>
        <p:nvSpPr>
          <p:cNvPr id="4" name="Content Placeholder 2"/>
          <p:cNvSpPr>
            <a:spLocks noGrp="1"/>
          </p:cNvSpPr>
          <p:nvPr>
            <p:ph sz="half" idx="1"/>
          </p:nvPr>
        </p:nvSpPr>
        <p:spPr>
          <a:xfrm>
            <a:off x="179512" y="3645024"/>
            <a:ext cx="4316288" cy="2481139"/>
          </a:xfrm>
        </p:spPr>
        <p:txBody>
          <a:bodyPr>
            <a:normAutofit fontScale="92500" lnSpcReduction="10000"/>
          </a:bodyPr>
          <a:lstStyle/>
          <a:p>
            <a:r>
              <a:rPr lang="en-ZA" dirty="0"/>
              <a:t>So Fukuyama and Moore might well be happy at </a:t>
            </a:r>
            <a:r>
              <a:rPr lang="en-ZA" dirty="0" smtClean="0"/>
              <a:t>theory, practice and substance. </a:t>
            </a:r>
            <a:endParaRPr lang="en-ZA" dirty="0"/>
          </a:p>
          <a:p>
            <a:pPr marL="0" indent="0" algn="ctr">
              <a:buNone/>
            </a:pPr>
            <a:endParaRPr lang="en-ZA" dirty="0" smtClean="0"/>
          </a:p>
          <a:p>
            <a:pPr marL="0" indent="0" algn="ctr">
              <a:buNone/>
            </a:pPr>
            <a:r>
              <a:rPr lang="en-ZA" dirty="0" smtClean="0"/>
              <a:t>(NO!) </a:t>
            </a:r>
            <a:endParaRPr lang="en-ZA" dirty="0"/>
          </a:p>
        </p:txBody>
      </p:sp>
      <p:sp>
        <p:nvSpPr>
          <p:cNvPr id="5" name="Content Placeholder 3"/>
          <p:cNvSpPr>
            <a:spLocks noGrp="1"/>
          </p:cNvSpPr>
          <p:nvPr>
            <p:ph sz="half" idx="2"/>
          </p:nvPr>
        </p:nvSpPr>
        <p:spPr>
          <a:xfrm>
            <a:off x="4648200" y="3645024"/>
            <a:ext cx="4316288" cy="2481139"/>
          </a:xfrm>
        </p:spPr>
        <p:txBody>
          <a:bodyPr>
            <a:normAutofit fontScale="92500" lnSpcReduction="10000"/>
          </a:bodyPr>
          <a:lstStyle/>
          <a:p>
            <a:r>
              <a:rPr lang="en-ZA" dirty="0" smtClean="0"/>
              <a:t>So that we would be happy with delivery, there is political capital and people experience the difference</a:t>
            </a:r>
          </a:p>
          <a:p>
            <a:pPr marL="0" indent="0" algn="ctr">
              <a:buNone/>
            </a:pPr>
            <a:endParaRPr lang="en-ZA" dirty="0" smtClean="0"/>
          </a:p>
          <a:p>
            <a:pPr marL="0" indent="0" algn="ctr">
              <a:buNone/>
            </a:pPr>
            <a:r>
              <a:rPr lang="en-ZA" dirty="0" smtClean="0"/>
              <a:t> (YES !) </a:t>
            </a:r>
            <a:endParaRPr lang="en-ZA" dirty="0"/>
          </a:p>
        </p:txBody>
      </p:sp>
      <p:sp>
        <p:nvSpPr>
          <p:cNvPr id="2" name="TextBox 1"/>
          <p:cNvSpPr txBox="1"/>
          <p:nvPr/>
        </p:nvSpPr>
        <p:spPr>
          <a:xfrm>
            <a:off x="3347864" y="4797152"/>
            <a:ext cx="1584176" cy="707886"/>
          </a:xfrm>
          <a:prstGeom prst="rect">
            <a:avLst/>
          </a:prstGeom>
          <a:noFill/>
        </p:spPr>
        <p:txBody>
          <a:bodyPr wrap="square" rtlCol="0">
            <a:spAutoFit/>
          </a:bodyPr>
          <a:lstStyle/>
          <a:p>
            <a:r>
              <a:rPr lang="en-ZA" sz="4000" b="1" dirty="0" smtClean="0"/>
              <a:t>Why?</a:t>
            </a:r>
            <a:endParaRPr lang="en-ZA" sz="4000" b="1" dirty="0"/>
          </a:p>
        </p:txBody>
      </p:sp>
    </p:spTree>
    <p:extLst>
      <p:ext uri="{BB962C8B-B14F-4D97-AF65-F5344CB8AC3E}">
        <p14:creationId xmlns:p14="http://schemas.microsoft.com/office/powerpoint/2010/main" val="2619867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136" y="2014708"/>
            <a:ext cx="3856417" cy="2800767"/>
          </a:xfrm>
          <a:prstGeom prst="rect">
            <a:avLst/>
          </a:prstGeom>
          <a:noFill/>
        </p:spPr>
        <p:txBody>
          <a:bodyPr wrap="square" rtlCol="0">
            <a:spAutoFit/>
          </a:bodyPr>
          <a:lstStyle/>
          <a:p>
            <a:pPr algn="ctr"/>
            <a:r>
              <a:rPr lang="en-ZA" sz="4000" b="1" dirty="0" smtClean="0"/>
              <a:t>Human Resources Management</a:t>
            </a:r>
          </a:p>
          <a:p>
            <a:pPr algn="ctr"/>
            <a:endParaRPr lang="en-ZA" sz="2800" b="1" dirty="0"/>
          </a:p>
          <a:p>
            <a:pPr algn="ctr"/>
            <a:r>
              <a:rPr lang="en-ZA" sz="2800" b="1" dirty="0" smtClean="0"/>
              <a:t>Dinesh Budhram</a:t>
            </a:r>
            <a:endParaRPr lang="en-ZA" sz="28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09"/>
            <a:ext cx="4833784" cy="6858000"/>
          </a:xfrm>
          <a:prstGeom prst="rect">
            <a:avLst/>
          </a:prstGeom>
        </p:spPr>
      </p:pic>
      <p:sp>
        <p:nvSpPr>
          <p:cNvPr id="6" name="Title 1"/>
          <p:cNvSpPr txBox="1">
            <a:spLocks/>
          </p:cNvSpPr>
          <p:nvPr/>
        </p:nvSpPr>
        <p:spPr>
          <a:xfrm>
            <a:off x="4860032" y="0"/>
            <a:ext cx="4283968" cy="83671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 </a:t>
            </a:r>
            <a:r>
              <a:rPr lang="en-ZA" dirty="0" smtClean="0">
                <a:solidFill>
                  <a:schemeClr val="bg1"/>
                </a:solidFill>
              </a:rPr>
              <a:t>Lessons</a:t>
            </a:r>
            <a:endParaRPr lang="en-ZA" dirty="0">
              <a:solidFill>
                <a:schemeClr val="bg1"/>
              </a:solidFill>
            </a:endParaRPr>
          </a:p>
        </p:txBody>
      </p:sp>
    </p:spTree>
    <p:extLst>
      <p:ext uri="{BB962C8B-B14F-4D97-AF65-F5344CB8AC3E}">
        <p14:creationId xmlns:p14="http://schemas.microsoft.com/office/powerpoint/2010/main" val="562286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Global practice</a:t>
            </a:r>
            <a:endParaRPr lang="en-ZA" dirty="0"/>
          </a:p>
        </p:txBody>
      </p:sp>
      <p:sp>
        <p:nvSpPr>
          <p:cNvPr id="6" name="TextBox 5"/>
          <p:cNvSpPr txBox="1"/>
          <p:nvPr/>
        </p:nvSpPr>
        <p:spPr>
          <a:xfrm>
            <a:off x="539552" y="5946902"/>
            <a:ext cx="7992888" cy="276999"/>
          </a:xfrm>
          <a:prstGeom prst="rect">
            <a:avLst/>
          </a:prstGeom>
          <a:noFill/>
        </p:spPr>
        <p:txBody>
          <a:bodyPr wrap="square" rtlCol="0">
            <a:spAutoFit/>
          </a:bodyPr>
          <a:lstStyle/>
          <a:p>
            <a:r>
              <a:rPr lang="en-US" sz="1200" dirty="0" smtClean="0"/>
              <a:t>Source: State of the Workforce – Results from PWC Saratoga’s 2013/14 US Human Capital Effectiveness Report</a:t>
            </a:r>
            <a:endParaRPr lang="en-US" sz="1200" dirty="0"/>
          </a:p>
        </p:txBody>
      </p:sp>
      <p:sp>
        <p:nvSpPr>
          <p:cNvPr id="7" name="TextBox 6"/>
          <p:cNvSpPr txBox="1"/>
          <p:nvPr/>
        </p:nvSpPr>
        <p:spPr>
          <a:xfrm>
            <a:off x="456749" y="1465675"/>
            <a:ext cx="7920880" cy="4758226"/>
          </a:xfrm>
          <a:prstGeom prst="rect">
            <a:avLst/>
          </a:prstGeom>
          <a:noFill/>
        </p:spPr>
        <p:txBody>
          <a:bodyPr wrap="square" rtlCol="0">
            <a:spAutoFit/>
          </a:bodyPr>
          <a:lstStyle/>
          <a:p>
            <a:pPr marL="342900" indent="-342900">
              <a:lnSpc>
                <a:spcPct val="90000"/>
              </a:lnSpc>
              <a:spcBef>
                <a:spcPct val="20000"/>
              </a:spcBef>
              <a:buFont typeface="Arial" pitchFamily="34" charset="0"/>
              <a:buChar char="•"/>
            </a:pPr>
            <a:r>
              <a:rPr lang="en-US" sz="2400" dirty="0"/>
              <a:t>High performers are seeking new job opportunities elsewhere</a:t>
            </a:r>
          </a:p>
          <a:p>
            <a:pPr marL="342900" indent="-342900">
              <a:lnSpc>
                <a:spcPct val="90000"/>
              </a:lnSpc>
              <a:spcBef>
                <a:spcPct val="20000"/>
              </a:spcBef>
              <a:buFont typeface="Arial" pitchFamily="34" charset="0"/>
              <a:buChar char="•"/>
            </a:pPr>
            <a:r>
              <a:rPr lang="en-US" sz="2400" dirty="0" err="1"/>
              <a:t>Organisations</a:t>
            </a:r>
            <a:r>
              <a:rPr lang="en-US" sz="2400" dirty="0"/>
              <a:t> need to compete to attract and retain them</a:t>
            </a:r>
          </a:p>
          <a:p>
            <a:pPr marL="342900" indent="-342900">
              <a:lnSpc>
                <a:spcPct val="90000"/>
              </a:lnSpc>
              <a:spcBef>
                <a:spcPct val="20000"/>
              </a:spcBef>
              <a:buFont typeface="Arial" pitchFamily="34" charset="0"/>
              <a:buChar char="•"/>
            </a:pPr>
            <a:r>
              <a:rPr lang="en-US" sz="2400" dirty="0"/>
              <a:t>Employee rewards will be an important factor in retention</a:t>
            </a:r>
          </a:p>
          <a:p>
            <a:pPr marL="342900" indent="-342900">
              <a:lnSpc>
                <a:spcPct val="90000"/>
              </a:lnSpc>
              <a:spcBef>
                <a:spcPct val="20000"/>
              </a:spcBef>
              <a:buFont typeface="Arial" pitchFamily="34" charset="0"/>
              <a:buChar char="•"/>
            </a:pPr>
            <a:r>
              <a:rPr lang="en-US" sz="2400" dirty="0"/>
              <a:t>Hiring quality is important to be addressed. Onboarding processes helping to identify poor-quality hires early on and getting high-quality hires to perform more quickly</a:t>
            </a:r>
          </a:p>
          <a:p>
            <a:pPr marL="342900" indent="-342900">
              <a:lnSpc>
                <a:spcPct val="90000"/>
              </a:lnSpc>
              <a:spcBef>
                <a:spcPct val="20000"/>
              </a:spcBef>
              <a:buFont typeface="Arial" pitchFamily="34" charset="0"/>
              <a:buChar char="•"/>
            </a:pPr>
            <a:r>
              <a:rPr lang="en-US" sz="2400" dirty="0"/>
              <a:t>Tapping diverse talent pools is easing strain that turnover presents (challenges exist! Case of USA technology industry – Microsoft, Apple, Google!)</a:t>
            </a:r>
          </a:p>
          <a:p>
            <a:pPr marL="342900" indent="-342900">
              <a:lnSpc>
                <a:spcPct val="90000"/>
              </a:lnSpc>
              <a:spcBef>
                <a:spcPct val="20000"/>
              </a:spcBef>
              <a:buFont typeface="Arial" pitchFamily="34" charset="0"/>
              <a:buChar char="•"/>
            </a:pPr>
            <a:r>
              <a:rPr lang="en-US" sz="2400" dirty="0"/>
              <a:t>Talent management, leadership, workforce planning and workforce intelligence receiving larger piece of HR budgets</a:t>
            </a:r>
          </a:p>
          <a:p>
            <a:endParaRPr lang="en-US" sz="2000" dirty="0" smtClean="0"/>
          </a:p>
        </p:txBody>
      </p:sp>
    </p:spTree>
    <p:extLst>
      <p:ext uri="{BB962C8B-B14F-4D97-AF65-F5344CB8AC3E}">
        <p14:creationId xmlns:p14="http://schemas.microsoft.com/office/powerpoint/2010/main" val="2834819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Assessment of HR standards</a:t>
            </a:r>
            <a:endParaRPr lang="en-ZA" dirty="0"/>
          </a:p>
        </p:txBody>
      </p:sp>
      <p:sp>
        <p:nvSpPr>
          <p:cNvPr id="6" name="Content Placeholder 5"/>
          <p:cNvSpPr>
            <a:spLocks noGrp="1"/>
          </p:cNvSpPr>
          <p:nvPr>
            <p:ph idx="1"/>
          </p:nvPr>
        </p:nvSpPr>
        <p:spPr>
          <a:xfrm>
            <a:off x="457200" y="1600200"/>
            <a:ext cx="5987008" cy="5141168"/>
          </a:xfrm>
        </p:spPr>
        <p:txBody>
          <a:bodyPr>
            <a:normAutofit fontScale="77500" lnSpcReduction="20000"/>
          </a:bodyPr>
          <a:lstStyle/>
          <a:p>
            <a:r>
              <a:rPr lang="en-ZA" dirty="0"/>
              <a:t>65% of departments (74% in 2012) were assessed as non-compliant with the standard related to organisational design. </a:t>
            </a:r>
          </a:p>
          <a:p>
            <a:r>
              <a:rPr lang="en-ZA" dirty="0"/>
              <a:t>82% of department (88% in 2012) were assessed as non-compliant for the standard related to human resource planning.</a:t>
            </a:r>
          </a:p>
          <a:p>
            <a:r>
              <a:rPr lang="en-ZA" dirty="0"/>
              <a:t>Only two departments achieve level 3 and above for the standard on diversity management. </a:t>
            </a:r>
          </a:p>
          <a:p>
            <a:r>
              <a:rPr lang="en-ZA" dirty="0"/>
              <a:t>90% of departments (88% in 2012) were assessed as non-compliant for the standard related to management of disciplinary cases. </a:t>
            </a:r>
          </a:p>
        </p:txBody>
      </p:sp>
      <p:sp>
        <p:nvSpPr>
          <p:cNvPr id="4" name="Rectangle 3"/>
          <p:cNvSpPr/>
          <p:nvPr/>
        </p:nvSpPr>
        <p:spPr>
          <a:xfrm>
            <a:off x="6516216" y="1480716"/>
            <a:ext cx="2160240" cy="3416320"/>
          </a:xfrm>
          <a:prstGeom prst="rect">
            <a:avLst/>
          </a:prstGeom>
          <a:solidFill>
            <a:srgbClr val="CCFFCC"/>
          </a:solidFill>
        </p:spPr>
        <p:txBody>
          <a:bodyPr wrap="square">
            <a:spAutoFit/>
          </a:bodyPr>
          <a:lstStyle/>
          <a:p>
            <a:r>
              <a:rPr lang="en-ZA" i="1" dirty="0" smtClean="0"/>
              <a:t>Statistical analysis </a:t>
            </a:r>
            <a:r>
              <a:rPr lang="en-ZA" i="1" dirty="0"/>
              <a:t>indicates that the standards in </a:t>
            </a:r>
            <a:r>
              <a:rPr lang="en-ZA" i="1" dirty="0" smtClean="0"/>
              <a:t>human </a:t>
            </a:r>
            <a:r>
              <a:rPr lang="en-ZA" i="1" dirty="0"/>
              <a:t>resource management directly influence a department’s achievement of annual targets. </a:t>
            </a:r>
            <a:endParaRPr lang="en-ZA" i="1" dirty="0" smtClean="0"/>
          </a:p>
          <a:p>
            <a:r>
              <a:rPr lang="en-ZA" i="1" dirty="0" smtClean="0"/>
              <a:t>HR saw a 39% overall compliance (score of 3 or 4)</a:t>
            </a:r>
            <a:endParaRPr lang="en-GB" i="1" dirty="0"/>
          </a:p>
        </p:txBody>
      </p:sp>
    </p:spTree>
    <p:extLst>
      <p:ext uri="{BB962C8B-B14F-4D97-AF65-F5344CB8AC3E}">
        <p14:creationId xmlns:p14="http://schemas.microsoft.com/office/powerpoint/2010/main" val="3684721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Key drivers of improvement </a:t>
            </a:r>
            <a:endParaRPr lang="en-ZA" dirty="0"/>
          </a:p>
        </p:txBody>
      </p:sp>
      <p:sp>
        <p:nvSpPr>
          <p:cNvPr id="4" name="Content Placeholder 12"/>
          <p:cNvSpPr>
            <a:spLocks noGrp="1"/>
          </p:cNvSpPr>
          <p:nvPr>
            <p:ph idx="1"/>
          </p:nvPr>
        </p:nvSpPr>
        <p:spPr>
          <a:xfrm>
            <a:off x="467544" y="1556792"/>
            <a:ext cx="8229600" cy="4525963"/>
          </a:xfrm>
        </p:spPr>
        <p:txBody>
          <a:bodyPr>
            <a:normAutofit lnSpcReduction="10000"/>
          </a:bodyPr>
          <a:lstStyle/>
          <a:p>
            <a:r>
              <a:rPr lang="en-ZA" sz="2400" dirty="0" smtClean="0"/>
              <a:t>Right people</a:t>
            </a:r>
            <a:r>
              <a:rPr lang="en-ZA" sz="2400" dirty="0"/>
              <a:t> </a:t>
            </a:r>
            <a:r>
              <a:rPr lang="en-ZA" sz="2400" dirty="0" smtClean="0"/>
              <a:t>using the right tools drive results</a:t>
            </a:r>
          </a:p>
          <a:p>
            <a:pPr marL="0" indent="0">
              <a:buNone/>
            </a:pPr>
            <a:r>
              <a:rPr lang="en-ZA" sz="2400" i="1" dirty="0">
                <a:solidFill>
                  <a:srgbClr val="FF0000"/>
                </a:solidFill>
              </a:rPr>
              <a:t>“It gives me a bird’s eye view of the situation. Each week before our HR meeting I paint any entries that are behind schedule in red and I put people under the spotlight </a:t>
            </a:r>
            <a:r>
              <a:rPr lang="en-ZA" sz="2400" i="1" dirty="0" smtClean="0">
                <a:solidFill>
                  <a:srgbClr val="FF0000"/>
                </a:solidFill>
              </a:rPr>
              <a:t>... At </a:t>
            </a:r>
            <a:r>
              <a:rPr lang="en-ZA" sz="2400" i="1" dirty="0">
                <a:solidFill>
                  <a:srgbClr val="FF0000"/>
                </a:solidFill>
              </a:rPr>
              <a:t>the next meeting, there is always a big improvement. It creates a consciousness and responsibility to deliver properly.</a:t>
            </a:r>
            <a:r>
              <a:rPr lang="en-ZA" sz="2400" i="1" dirty="0" smtClean="0">
                <a:solidFill>
                  <a:srgbClr val="FF0000"/>
                </a:solidFill>
              </a:rPr>
              <a:t>”  GCIS</a:t>
            </a:r>
            <a:endParaRPr lang="en-GB" sz="2400" dirty="0">
              <a:solidFill>
                <a:srgbClr val="FF0000"/>
              </a:solidFill>
            </a:endParaRPr>
          </a:p>
          <a:p>
            <a:r>
              <a:rPr lang="en-ZA" sz="2400" dirty="0" smtClean="0"/>
              <a:t>Engagement and consulting early in process</a:t>
            </a:r>
          </a:p>
          <a:p>
            <a:pPr marL="0" indent="0">
              <a:buNone/>
            </a:pPr>
            <a:r>
              <a:rPr lang="en-ZA" sz="2400" i="1" dirty="0" smtClean="0">
                <a:solidFill>
                  <a:srgbClr val="FF0000"/>
                </a:solidFill>
              </a:rPr>
              <a:t>“Need to engage internal and external stakeholders from the start “ </a:t>
            </a:r>
            <a:r>
              <a:rPr lang="en-ZA" sz="2400" i="1" dirty="0" err="1" smtClean="0">
                <a:solidFill>
                  <a:srgbClr val="FF0000"/>
                </a:solidFill>
              </a:rPr>
              <a:t>Dept</a:t>
            </a:r>
            <a:r>
              <a:rPr lang="en-ZA" sz="2400" i="1" dirty="0" smtClean="0">
                <a:solidFill>
                  <a:srgbClr val="FF0000"/>
                </a:solidFill>
              </a:rPr>
              <a:t> of Energy</a:t>
            </a:r>
          </a:p>
          <a:p>
            <a:r>
              <a:rPr lang="en-ZA" sz="2400" dirty="0" smtClean="0"/>
              <a:t>Factual evidence and data drives decisions</a:t>
            </a:r>
          </a:p>
          <a:p>
            <a:pPr marL="0" indent="0">
              <a:buNone/>
            </a:pPr>
            <a:r>
              <a:rPr lang="en-ZA" sz="2400" i="1" dirty="0" smtClean="0">
                <a:solidFill>
                  <a:srgbClr val="FF0000"/>
                </a:solidFill>
              </a:rPr>
              <a:t>“Base planning and decisions on facts” NC </a:t>
            </a:r>
            <a:r>
              <a:rPr lang="en-ZA" sz="2400" i="1" dirty="0" err="1" smtClean="0">
                <a:solidFill>
                  <a:srgbClr val="FF0000"/>
                </a:solidFill>
              </a:rPr>
              <a:t>Dept</a:t>
            </a:r>
            <a:r>
              <a:rPr lang="en-ZA" sz="2400" i="1" dirty="0" smtClean="0">
                <a:solidFill>
                  <a:srgbClr val="FF0000"/>
                </a:solidFill>
              </a:rPr>
              <a:t> of Social Dev</a:t>
            </a:r>
          </a:p>
          <a:p>
            <a:r>
              <a:rPr lang="en-ZA" sz="2400" dirty="0" smtClean="0"/>
              <a:t>Policy guidelines are a catalyst for compliance</a:t>
            </a:r>
          </a:p>
        </p:txBody>
      </p:sp>
    </p:spTree>
    <p:extLst>
      <p:ext uri="{BB962C8B-B14F-4D97-AF65-F5344CB8AC3E}">
        <p14:creationId xmlns:p14="http://schemas.microsoft.com/office/powerpoint/2010/main" val="1180403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a:t>P</a:t>
            </a:r>
            <a:r>
              <a:rPr lang="en-ZA" dirty="0" smtClean="0"/>
              <a:t>olicy </a:t>
            </a:r>
            <a:r>
              <a:rPr lang="en-ZA" dirty="0"/>
              <a:t>and </a:t>
            </a:r>
            <a:r>
              <a:rPr lang="en-ZA" dirty="0" smtClean="0"/>
              <a:t>planning</a:t>
            </a:r>
            <a:endParaRPr lang="en-ZA" dirty="0"/>
          </a:p>
        </p:txBody>
      </p:sp>
      <p:sp>
        <p:nvSpPr>
          <p:cNvPr id="4" name="Content Placeholder 3"/>
          <p:cNvSpPr>
            <a:spLocks noGrp="1"/>
          </p:cNvSpPr>
          <p:nvPr>
            <p:ph idx="1"/>
          </p:nvPr>
        </p:nvSpPr>
        <p:spPr>
          <a:xfrm>
            <a:off x="457199" y="1600200"/>
            <a:ext cx="5050903" cy="4525963"/>
          </a:xfrm>
        </p:spPr>
        <p:txBody>
          <a:bodyPr>
            <a:normAutofit/>
          </a:bodyPr>
          <a:lstStyle/>
          <a:p>
            <a:r>
              <a:rPr lang="en-ZA" dirty="0"/>
              <a:t>A comprehensive national policy framework drives </a:t>
            </a:r>
            <a:r>
              <a:rPr lang="en-ZA" dirty="0" smtClean="0"/>
              <a:t>compliance</a:t>
            </a:r>
            <a:endParaRPr lang="en-ZA" dirty="0"/>
          </a:p>
          <a:p>
            <a:r>
              <a:rPr lang="en-ZA" dirty="0"/>
              <a:t>National policy provides the foundation for contextual adaptation </a:t>
            </a:r>
          </a:p>
          <a:p>
            <a:r>
              <a:rPr lang="en-ZA" dirty="0"/>
              <a:t>Has HR arrived on the strategic agenda? </a:t>
            </a:r>
          </a:p>
          <a:p>
            <a:endParaRPr lang="en-ZA" dirty="0"/>
          </a:p>
        </p:txBody>
      </p:sp>
      <p:sp>
        <p:nvSpPr>
          <p:cNvPr id="6" name="Rectangle 5"/>
          <p:cNvSpPr/>
          <p:nvPr/>
        </p:nvSpPr>
        <p:spPr>
          <a:xfrm>
            <a:off x="5508103" y="1628800"/>
            <a:ext cx="3185207" cy="4154984"/>
          </a:xfrm>
          <a:prstGeom prst="rect">
            <a:avLst/>
          </a:prstGeom>
          <a:solidFill>
            <a:srgbClr val="CCFFCC"/>
          </a:solidFill>
        </p:spPr>
        <p:txBody>
          <a:bodyPr wrap="square">
            <a:spAutoFit/>
          </a:bodyPr>
          <a:lstStyle/>
          <a:p>
            <a:r>
              <a:rPr lang="en-ZA" sz="2400" i="1" dirty="0"/>
              <a:t>HR should be on the strategic agenda - KZN Dept of ED&amp;T</a:t>
            </a:r>
          </a:p>
          <a:p>
            <a:pPr lvl="0"/>
            <a:endParaRPr lang="en-ZA" sz="2400" i="1" dirty="0" smtClean="0"/>
          </a:p>
          <a:p>
            <a:pPr lvl="0"/>
            <a:r>
              <a:rPr lang="en-ZA" sz="2400" i="1" dirty="0" smtClean="0"/>
              <a:t>“</a:t>
            </a:r>
            <a:r>
              <a:rPr lang="en-ZA" sz="2400" i="1" dirty="0"/>
              <a:t>Now there is an understanding that to plan operations, you need HR to provide the most </a:t>
            </a:r>
            <a:r>
              <a:rPr lang="en-ZA" sz="2400" i="1" dirty="0" smtClean="0"/>
              <a:t>important </a:t>
            </a:r>
            <a:r>
              <a:rPr lang="en-ZA" sz="2400" i="1" dirty="0"/>
              <a:t>resource: your people.</a:t>
            </a:r>
            <a:r>
              <a:rPr lang="en-ZA" sz="2400" i="1" dirty="0" smtClean="0"/>
              <a:t>” </a:t>
            </a:r>
            <a:r>
              <a:rPr lang="en-ZA" sz="2400" dirty="0" smtClean="0"/>
              <a:t>Northern Cape DRPW</a:t>
            </a:r>
            <a:endParaRPr lang="en-GB" sz="2400" dirty="0"/>
          </a:p>
        </p:txBody>
      </p:sp>
    </p:spTree>
    <p:extLst>
      <p:ext uri="{BB962C8B-B14F-4D97-AF65-F5344CB8AC3E}">
        <p14:creationId xmlns:p14="http://schemas.microsoft.com/office/powerpoint/2010/main" val="3241690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a:bodyPr>
          <a:lstStyle/>
          <a:p>
            <a:r>
              <a:rPr lang="en-ZA" dirty="0" smtClean="0"/>
              <a:t>Learning from MPAT - results</a:t>
            </a:r>
            <a:endParaRPr lang="en-Z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169878" cy="4365858"/>
          </a:xfrm>
          <a:prstGeom prst="rect">
            <a:avLst/>
          </a:prstGeom>
          <a:noFill/>
          <a:ln>
            <a:noFill/>
          </a:ln>
        </p:spPr>
      </p:pic>
    </p:spTree>
    <p:extLst>
      <p:ext uri="{BB962C8B-B14F-4D97-AF65-F5344CB8AC3E}">
        <p14:creationId xmlns:p14="http://schemas.microsoft.com/office/powerpoint/2010/main" val="2167070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a:t>P</a:t>
            </a:r>
            <a:r>
              <a:rPr lang="en-ZA" dirty="0" smtClean="0"/>
              <a:t>rocesses </a:t>
            </a:r>
            <a:r>
              <a:rPr lang="en-ZA" dirty="0"/>
              <a:t>and </a:t>
            </a:r>
            <a:r>
              <a:rPr lang="en-ZA" dirty="0" smtClean="0"/>
              <a:t>resources</a:t>
            </a:r>
            <a:endParaRPr lang="en-ZA" dirty="0"/>
          </a:p>
        </p:txBody>
      </p:sp>
      <p:sp>
        <p:nvSpPr>
          <p:cNvPr id="4" name="Content Placeholder 3"/>
          <p:cNvSpPr>
            <a:spLocks noGrp="1"/>
          </p:cNvSpPr>
          <p:nvPr>
            <p:ph idx="1"/>
          </p:nvPr>
        </p:nvSpPr>
        <p:spPr>
          <a:xfrm>
            <a:off x="457200" y="1600200"/>
            <a:ext cx="4906888" cy="4525963"/>
          </a:xfrm>
        </p:spPr>
        <p:txBody>
          <a:bodyPr/>
          <a:lstStyle/>
          <a:p>
            <a:r>
              <a:rPr lang="en-ZA" dirty="0"/>
              <a:t>Tools are essential in meeting organisational </a:t>
            </a:r>
            <a:r>
              <a:rPr lang="en-ZA" dirty="0" smtClean="0"/>
              <a:t>targets</a:t>
            </a:r>
            <a:endParaRPr lang="en-GB" dirty="0"/>
          </a:p>
          <a:p>
            <a:pPr lvl="0"/>
            <a:r>
              <a:rPr lang="en-ZA" dirty="0"/>
              <a:t>Streamlining speeds up delivery </a:t>
            </a:r>
            <a:endParaRPr lang="en-GB" dirty="0"/>
          </a:p>
          <a:p>
            <a:pPr lvl="0"/>
            <a:r>
              <a:rPr lang="en-ZA" dirty="0"/>
              <a:t>Lack of resources is not necessarily a constraint</a:t>
            </a:r>
            <a:endParaRPr lang="en-GB" dirty="0"/>
          </a:p>
          <a:p>
            <a:endParaRPr lang="en-ZA" dirty="0"/>
          </a:p>
        </p:txBody>
      </p:sp>
      <p:sp>
        <p:nvSpPr>
          <p:cNvPr id="5" name="Rectangle 4"/>
          <p:cNvSpPr/>
          <p:nvPr/>
        </p:nvSpPr>
        <p:spPr>
          <a:xfrm>
            <a:off x="5164160" y="1988840"/>
            <a:ext cx="3475471" cy="3416320"/>
          </a:xfrm>
          <a:prstGeom prst="rect">
            <a:avLst/>
          </a:prstGeom>
          <a:solidFill>
            <a:srgbClr val="CCFFCC"/>
          </a:solidFill>
        </p:spPr>
        <p:txBody>
          <a:bodyPr wrap="square">
            <a:spAutoFit/>
          </a:bodyPr>
          <a:lstStyle/>
          <a:p>
            <a:r>
              <a:rPr lang="en-ZA" sz="2400" i="1" dirty="0">
                <a:solidFill>
                  <a:srgbClr val="000000"/>
                </a:solidFill>
              </a:rPr>
              <a:t>“Resources were spread thin, but this was also an opportunity..Usually this would lead to a dilution of efforts but in this case it also afforded the OD team a wider perspective, which facilitated integration.” Northern Cape DSD</a:t>
            </a:r>
          </a:p>
        </p:txBody>
      </p:sp>
    </p:spTree>
    <p:extLst>
      <p:ext uri="{BB962C8B-B14F-4D97-AF65-F5344CB8AC3E}">
        <p14:creationId xmlns:p14="http://schemas.microsoft.com/office/powerpoint/2010/main" val="3948418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Autofit/>
          </a:bodyPr>
          <a:lstStyle/>
          <a:p>
            <a:r>
              <a:rPr lang="en-ZA" sz="3600" dirty="0"/>
              <a:t>L</a:t>
            </a:r>
            <a:r>
              <a:rPr lang="en-ZA" sz="3600" dirty="0" smtClean="0"/>
              <a:t>eadership </a:t>
            </a:r>
            <a:r>
              <a:rPr lang="en-ZA" sz="3600" dirty="0"/>
              <a:t>and consistency of purpose</a:t>
            </a:r>
            <a:endParaRPr lang="en-GB" sz="3600" dirty="0"/>
          </a:p>
        </p:txBody>
      </p:sp>
      <p:sp>
        <p:nvSpPr>
          <p:cNvPr id="4" name="Content Placeholder 3"/>
          <p:cNvSpPr>
            <a:spLocks noGrp="1"/>
          </p:cNvSpPr>
          <p:nvPr>
            <p:ph idx="1"/>
          </p:nvPr>
        </p:nvSpPr>
        <p:spPr>
          <a:xfrm>
            <a:off x="457200" y="1600200"/>
            <a:ext cx="4673931" cy="4525963"/>
          </a:xfrm>
        </p:spPr>
        <p:txBody>
          <a:bodyPr/>
          <a:lstStyle/>
          <a:p>
            <a:r>
              <a:rPr lang="en-ZA" dirty="0"/>
              <a:t>A high performance culture requires ‘top down’ engagement </a:t>
            </a:r>
            <a:endParaRPr lang="en-GB" dirty="0"/>
          </a:p>
          <a:p>
            <a:pPr lvl="0"/>
            <a:r>
              <a:rPr lang="en-ZA" dirty="0"/>
              <a:t>Team spirit at the heart of HR units’ </a:t>
            </a:r>
            <a:r>
              <a:rPr lang="en-ZA" dirty="0" smtClean="0"/>
              <a:t>successes</a:t>
            </a:r>
            <a:endParaRPr lang="en-ZA" dirty="0"/>
          </a:p>
          <a:p>
            <a:pPr lvl="0"/>
            <a:r>
              <a:rPr lang="en-ZA" dirty="0"/>
              <a:t>Understanding what drives us</a:t>
            </a:r>
            <a:endParaRPr lang="en-GB" dirty="0"/>
          </a:p>
          <a:p>
            <a:endParaRPr lang="en-ZA" dirty="0"/>
          </a:p>
        </p:txBody>
      </p:sp>
      <p:sp>
        <p:nvSpPr>
          <p:cNvPr id="5" name="Rectangle 4"/>
          <p:cNvSpPr/>
          <p:nvPr/>
        </p:nvSpPr>
        <p:spPr>
          <a:xfrm>
            <a:off x="5113891" y="1844824"/>
            <a:ext cx="3563888" cy="3785652"/>
          </a:xfrm>
          <a:prstGeom prst="rect">
            <a:avLst/>
          </a:prstGeom>
          <a:solidFill>
            <a:srgbClr val="CCFFCC"/>
          </a:solidFill>
        </p:spPr>
        <p:txBody>
          <a:bodyPr wrap="square">
            <a:spAutoFit/>
          </a:bodyPr>
          <a:lstStyle/>
          <a:p>
            <a:r>
              <a:rPr lang="en-ZA" sz="2400" i="1" dirty="0"/>
              <a:t>“Last year, the CEO said that in every employee’s Performance Agreement there has to be a pledge that says ‘I will meet all deadlines’. We started with SMS members, now everyone has it.  When we assess people, we hold them accountable.”</a:t>
            </a:r>
            <a:endParaRPr lang="en-GB" sz="2400" dirty="0"/>
          </a:p>
        </p:txBody>
      </p:sp>
    </p:spTree>
    <p:extLst>
      <p:ext uri="{BB962C8B-B14F-4D97-AF65-F5344CB8AC3E}">
        <p14:creationId xmlns:p14="http://schemas.microsoft.com/office/powerpoint/2010/main" val="1579584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136" y="2014708"/>
            <a:ext cx="3856417" cy="2185214"/>
          </a:xfrm>
          <a:prstGeom prst="rect">
            <a:avLst/>
          </a:prstGeom>
          <a:noFill/>
        </p:spPr>
        <p:txBody>
          <a:bodyPr wrap="square" rtlCol="0">
            <a:spAutoFit/>
          </a:bodyPr>
          <a:lstStyle/>
          <a:p>
            <a:pPr algn="ctr"/>
            <a:r>
              <a:rPr lang="en-ZA" sz="4000" b="1" dirty="0" smtClean="0"/>
              <a:t>Financial Management</a:t>
            </a:r>
          </a:p>
          <a:p>
            <a:pPr algn="ctr"/>
            <a:endParaRPr lang="en-ZA" sz="2800" b="1" dirty="0"/>
          </a:p>
          <a:p>
            <a:pPr algn="ctr"/>
            <a:r>
              <a:rPr lang="en-ZA" sz="2800" b="1" dirty="0" smtClean="0"/>
              <a:t>Myo Naing</a:t>
            </a:r>
            <a:endParaRPr lang="en-ZA" sz="28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9" y="0"/>
            <a:ext cx="4833784" cy="6858000"/>
          </a:xfrm>
          <a:prstGeom prst="rect">
            <a:avLst/>
          </a:prstGeom>
        </p:spPr>
      </p:pic>
      <p:sp>
        <p:nvSpPr>
          <p:cNvPr id="6" name="Title 1"/>
          <p:cNvSpPr txBox="1">
            <a:spLocks/>
          </p:cNvSpPr>
          <p:nvPr/>
        </p:nvSpPr>
        <p:spPr>
          <a:xfrm>
            <a:off x="4860032" y="0"/>
            <a:ext cx="4283968" cy="83671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 </a:t>
            </a:r>
            <a:r>
              <a:rPr lang="en-ZA" dirty="0" smtClean="0">
                <a:solidFill>
                  <a:schemeClr val="bg1"/>
                </a:solidFill>
              </a:rPr>
              <a:t>Lessons</a:t>
            </a:r>
            <a:endParaRPr lang="en-ZA" dirty="0">
              <a:solidFill>
                <a:schemeClr val="bg1"/>
              </a:solidFill>
            </a:endParaRPr>
          </a:p>
        </p:txBody>
      </p:sp>
    </p:spTree>
    <p:extLst>
      <p:ext uri="{BB962C8B-B14F-4D97-AF65-F5344CB8AC3E}">
        <p14:creationId xmlns:p14="http://schemas.microsoft.com/office/powerpoint/2010/main" val="2171700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Overview</a:t>
            </a:r>
            <a:endParaRPr lang="en-ZA"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r>
              <a:rPr lang="en-ZA" dirty="0" smtClean="0"/>
              <a:t>Deals with </a:t>
            </a:r>
            <a:r>
              <a:rPr lang="en-ZA" dirty="0"/>
              <a:t>all aspects of resource mobilisation and expenditure management in government </a:t>
            </a:r>
            <a:r>
              <a:rPr lang="en-ZA" dirty="0" smtClean="0"/>
              <a:t>departments </a:t>
            </a:r>
          </a:p>
          <a:p>
            <a:r>
              <a:rPr lang="en-ZA" dirty="0" smtClean="0"/>
              <a:t>The </a:t>
            </a:r>
            <a:r>
              <a:rPr lang="en-ZA" dirty="0"/>
              <a:t>Public Finance Management Act (PFMA) promotes good financial management through the effective and efficient use of limited resources. </a:t>
            </a:r>
            <a:endParaRPr lang="en-ZA" dirty="0" smtClean="0"/>
          </a:p>
          <a:p>
            <a:r>
              <a:rPr lang="en-ZA" dirty="0" smtClean="0"/>
              <a:t>KPA </a:t>
            </a:r>
            <a:r>
              <a:rPr lang="en-ZA" dirty="0"/>
              <a:t>covers Supply Chain Management (SCM) and Expenditure Management (EM) practices and complements the monitoring done by National Treasury. SCM standards include demand, acquisition, logistics and disposal management. EM includes cash flow management, payment of suppliers and unauthorised, irregular, fruitless and wasteful expenditure.</a:t>
            </a:r>
          </a:p>
        </p:txBody>
      </p:sp>
    </p:spTree>
    <p:extLst>
      <p:ext uri="{BB962C8B-B14F-4D97-AF65-F5344CB8AC3E}">
        <p14:creationId xmlns:p14="http://schemas.microsoft.com/office/powerpoint/2010/main" val="1513698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Global practice (challenges)</a:t>
            </a:r>
            <a:endParaRPr lang="en-ZA" dirty="0"/>
          </a:p>
        </p:txBody>
      </p:sp>
      <p:sp>
        <p:nvSpPr>
          <p:cNvPr id="13" name="Content Placeholder 12"/>
          <p:cNvSpPr>
            <a:spLocks noGrp="1"/>
          </p:cNvSpPr>
          <p:nvPr>
            <p:ph idx="1"/>
          </p:nvPr>
        </p:nvSpPr>
        <p:spPr>
          <a:xfrm>
            <a:off x="467544" y="1484784"/>
            <a:ext cx="8229600" cy="4896544"/>
          </a:xfrm>
        </p:spPr>
        <p:txBody>
          <a:bodyPr>
            <a:normAutofit fontScale="92500" lnSpcReduction="10000"/>
          </a:bodyPr>
          <a:lstStyle/>
          <a:p>
            <a:pPr>
              <a:spcBef>
                <a:spcPts val="0"/>
              </a:spcBef>
            </a:pPr>
            <a:r>
              <a:rPr lang="en-ZA" sz="3000" b="1" dirty="0">
                <a:solidFill>
                  <a:srgbClr val="0070C0"/>
                </a:solidFill>
              </a:rPr>
              <a:t>Late payment to suppliers </a:t>
            </a:r>
            <a:r>
              <a:rPr lang="en-ZA" sz="3000" b="1" dirty="0" smtClean="0">
                <a:solidFill>
                  <a:srgbClr val="0070C0"/>
                </a:solidFill>
              </a:rPr>
              <a:t>can </a:t>
            </a:r>
            <a:r>
              <a:rPr lang="en-ZA" sz="3000" b="1" dirty="0">
                <a:solidFill>
                  <a:srgbClr val="0070C0"/>
                </a:solidFill>
              </a:rPr>
              <a:t>be traced back many </a:t>
            </a:r>
            <a:r>
              <a:rPr lang="en-ZA" sz="3000" b="1" dirty="0" smtClean="0">
                <a:solidFill>
                  <a:srgbClr val="0070C0"/>
                </a:solidFill>
              </a:rPr>
              <a:t>centuries:</a:t>
            </a:r>
            <a:endParaRPr lang="en-ZA" sz="3000" b="1" dirty="0">
              <a:solidFill>
                <a:srgbClr val="0070C0"/>
              </a:solidFill>
            </a:endParaRPr>
          </a:p>
          <a:p>
            <a:pPr marL="0" lvl="0" indent="0">
              <a:spcBef>
                <a:spcPts val="0"/>
              </a:spcBef>
              <a:buNone/>
            </a:pPr>
            <a:endParaRPr lang="en-US" sz="400" b="1" dirty="0">
              <a:solidFill>
                <a:srgbClr val="0000FF"/>
              </a:solidFill>
            </a:endParaRPr>
          </a:p>
          <a:p>
            <a:pPr lvl="1">
              <a:spcBef>
                <a:spcPts val="0"/>
              </a:spcBef>
            </a:pPr>
            <a:r>
              <a:rPr lang="en-ZA" sz="2600" dirty="0"/>
              <a:t>US: in a year, the unpaid payments totals more than $2.4 trillion </a:t>
            </a:r>
          </a:p>
          <a:p>
            <a:pPr lvl="1">
              <a:spcBef>
                <a:spcPts val="0"/>
              </a:spcBef>
            </a:pPr>
            <a:r>
              <a:rPr lang="en-ZA" sz="2600" dirty="0"/>
              <a:t>Malawi: Currently the Ministry of Finance (</a:t>
            </a:r>
            <a:r>
              <a:rPr lang="en-ZA" sz="2600" dirty="0" err="1"/>
              <a:t>MoF</a:t>
            </a:r>
            <a:r>
              <a:rPr lang="en-ZA" sz="2600" dirty="0"/>
              <a:t>) has acknowledged that </a:t>
            </a:r>
            <a:r>
              <a:rPr lang="en-ZA" sz="2600" dirty="0" err="1"/>
              <a:t>GoM</a:t>
            </a:r>
            <a:r>
              <a:rPr lang="en-ZA" sz="2600" dirty="0"/>
              <a:t> has to pay suppliers and contractors close to MWK 370 billion in arrears </a:t>
            </a:r>
          </a:p>
          <a:p>
            <a:pPr>
              <a:spcBef>
                <a:spcPts val="0"/>
              </a:spcBef>
            </a:pPr>
            <a:r>
              <a:rPr lang="en-ZA" sz="3000" dirty="0" smtClean="0"/>
              <a:t>But: </a:t>
            </a:r>
          </a:p>
          <a:p>
            <a:pPr lvl="1">
              <a:spcBef>
                <a:spcPts val="0"/>
              </a:spcBef>
            </a:pPr>
            <a:r>
              <a:rPr lang="en-ZA" sz="2600" dirty="0" smtClean="0"/>
              <a:t>UK </a:t>
            </a:r>
            <a:r>
              <a:rPr lang="en-ZA" sz="2600" dirty="0"/>
              <a:t>central government bodies now pay more than 90% of invoices within </a:t>
            </a:r>
            <a:r>
              <a:rPr lang="en-ZA" sz="2600" b="1" dirty="0"/>
              <a:t>5</a:t>
            </a:r>
            <a:r>
              <a:rPr lang="en-ZA" sz="2600" dirty="0"/>
              <a:t> </a:t>
            </a:r>
            <a:r>
              <a:rPr lang="en-ZA" sz="2600" dirty="0" smtClean="0"/>
              <a:t>days Ireland </a:t>
            </a:r>
            <a:r>
              <a:rPr lang="en-ZA" sz="2600" dirty="0"/>
              <a:t>reduced payment periods to </a:t>
            </a:r>
            <a:r>
              <a:rPr lang="en-ZA" sz="2600" b="1" dirty="0"/>
              <a:t>15</a:t>
            </a:r>
            <a:r>
              <a:rPr lang="en-ZA" sz="2600" dirty="0"/>
              <a:t> days for Government Departments (</a:t>
            </a:r>
            <a:r>
              <a:rPr lang="en-ZA" sz="2600" dirty="0" err="1"/>
              <a:t>Finfacts</a:t>
            </a:r>
            <a:r>
              <a:rPr lang="en-ZA" sz="2600" dirty="0"/>
              <a:t>, 2009), which made 96% of total payments within 15 days (DJEI, 2014).</a:t>
            </a:r>
            <a:endParaRPr lang="en-US" sz="2600" dirty="0"/>
          </a:p>
          <a:p>
            <a:pPr lvl="1">
              <a:spcBef>
                <a:spcPts val="0"/>
              </a:spcBef>
            </a:pPr>
            <a:endParaRPr lang="en-US" sz="2000" dirty="0"/>
          </a:p>
        </p:txBody>
      </p:sp>
      <p:sp>
        <p:nvSpPr>
          <p:cNvPr id="4" name="TextBox 3"/>
          <p:cNvSpPr txBox="1"/>
          <p:nvPr/>
        </p:nvSpPr>
        <p:spPr>
          <a:xfrm>
            <a:off x="24317" y="6150114"/>
            <a:ext cx="6851939" cy="70788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smtClean="0"/>
              <a:t>SA: The Department </a:t>
            </a:r>
            <a:r>
              <a:rPr lang="en-US" sz="2000" b="1" dirty="0"/>
              <a:t>of </a:t>
            </a:r>
            <a:r>
              <a:rPr lang="en-US" sz="2000" b="1" dirty="0" smtClean="0"/>
              <a:t>Social </a:t>
            </a:r>
            <a:r>
              <a:rPr lang="en-US" sz="2000" b="1" dirty="0"/>
              <a:t>Development </a:t>
            </a:r>
            <a:r>
              <a:rPr lang="en-US" sz="2000" b="1" dirty="0" smtClean="0"/>
              <a:t>of Northern Cape pay suppliers within 5 days.</a:t>
            </a:r>
            <a:endParaRPr lang="en-US" sz="2000" dirty="0">
              <a:solidFill>
                <a:srgbClr val="0000FF"/>
              </a:solidFill>
            </a:endParaRPr>
          </a:p>
        </p:txBody>
      </p:sp>
    </p:spTree>
    <p:extLst>
      <p:ext uri="{BB962C8B-B14F-4D97-AF65-F5344CB8AC3E}">
        <p14:creationId xmlns:p14="http://schemas.microsoft.com/office/powerpoint/2010/main" val="1706947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The dogs ate the invoice</a:t>
            </a:r>
            <a:endParaRPr lang="en-ZA" dirty="0"/>
          </a:p>
        </p:txBody>
      </p:sp>
      <p:sp>
        <p:nvSpPr>
          <p:cNvPr id="13" name="Content Placeholder 12"/>
          <p:cNvSpPr>
            <a:spLocks noGrp="1"/>
          </p:cNvSpPr>
          <p:nvPr>
            <p:ph idx="1"/>
          </p:nvPr>
        </p:nvSpPr>
        <p:spPr>
          <a:xfrm>
            <a:off x="467544" y="1556792"/>
            <a:ext cx="8229600" cy="4525963"/>
          </a:xfrm>
        </p:spPr>
        <p:txBody>
          <a:bodyPr>
            <a:normAutofit/>
          </a:bodyPr>
          <a:lstStyle/>
          <a:p>
            <a:endParaRPr lang="en-ZA" dirty="0"/>
          </a:p>
          <a:p>
            <a:pPr marL="457200" lvl="1" indent="0">
              <a:buNone/>
            </a:pP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84"/>
            <a:ext cx="9180512" cy="6338498"/>
          </a:xfrm>
          <a:prstGeom prst="rect">
            <a:avLst/>
          </a:prstGeom>
        </p:spPr>
      </p:pic>
      <p:sp>
        <p:nvSpPr>
          <p:cNvPr id="6" name="Title 1"/>
          <p:cNvSpPr txBox="1">
            <a:spLocks/>
          </p:cNvSpPr>
          <p:nvPr/>
        </p:nvSpPr>
        <p:spPr>
          <a:xfrm>
            <a:off x="-36513" y="5157192"/>
            <a:ext cx="9217025" cy="571500"/>
          </a:xfrm>
          <a:prstGeom prst="rect">
            <a:avLst/>
          </a:prstGeom>
          <a:solidFill>
            <a:schemeClr val="accent2">
              <a:lumMod val="50000"/>
            </a:schemeClr>
          </a:soli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ZA" dirty="0" smtClean="0"/>
              <a:t>The dogs ate the invoices</a:t>
            </a:r>
            <a:endParaRPr lang="en-ZA" dirty="0"/>
          </a:p>
        </p:txBody>
      </p:sp>
    </p:spTree>
    <p:extLst>
      <p:ext uri="{BB962C8B-B14F-4D97-AF65-F5344CB8AC3E}">
        <p14:creationId xmlns:p14="http://schemas.microsoft.com/office/powerpoint/2010/main" val="1986667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The theory</a:t>
            </a:r>
            <a:endParaRPr lang="en-ZA" dirty="0"/>
          </a:p>
        </p:txBody>
      </p:sp>
      <p:grpSp>
        <p:nvGrpSpPr>
          <p:cNvPr id="5" name="Group 4"/>
          <p:cNvGrpSpPr/>
          <p:nvPr/>
        </p:nvGrpSpPr>
        <p:grpSpPr>
          <a:xfrm>
            <a:off x="1403648" y="1506588"/>
            <a:ext cx="6264696" cy="4946748"/>
            <a:chOff x="1619672" y="1506588"/>
            <a:chExt cx="6048672" cy="4946748"/>
          </a:xfrm>
        </p:grpSpPr>
        <p:sp>
          <p:nvSpPr>
            <p:cNvPr id="6" name="Freeform 5"/>
            <p:cNvSpPr/>
            <p:nvPr/>
          </p:nvSpPr>
          <p:spPr>
            <a:xfrm rot="10800000">
              <a:off x="1619672" y="1531690"/>
              <a:ext cx="2806667" cy="2264952"/>
            </a:xfrm>
            <a:custGeom>
              <a:avLst/>
              <a:gdLst>
                <a:gd name="connsiteX0" fmla="*/ 0 w 2806667"/>
                <a:gd name="connsiteY0" fmla="*/ 2264952 h 2264952"/>
                <a:gd name="connsiteX1" fmla="*/ 1403334 w 2806667"/>
                <a:gd name="connsiteY1" fmla="*/ 0 h 2264952"/>
                <a:gd name="connsiteX2" fmla="*/ 2806667 w 2806667"/>
                <a:gd name="connsiteY2" fmla="*/ 2264952 h 2264952"/>
                <a:gd name="connsiteX3" fmla="*/ 0 w 2806667"/>
                <a:gd name="connsiteY3" fmla="*/ 2264952 h 2264952"/>
              </a:gdLst>
              <a:ahLst/>
              <a:cxnLst>
                <a:cxn ang="0">
                  <a:pos x="connsiteX0" y="connsiteY0"/>
                </a:cxn>
                <a:cxn ang="0">
                  <a:pos x="connsiteX1" y="connsiteY1"/>
                </a:cxn>
                <a:cxn ang="0">
                  <a:pos x="connsiteX2" y="connsiteY2"/>
                </a:cxn>
                <a:cxn ang="0">
                  <a:pos x="connsiteX3" y="connsiteY3"/>
                </a:cxn>
              </a:cxnLst>
              <a:rect l="l" t="t" r="r" b="b"/>
              <a:pathLst>
                <a:path w="2806667" h="2264952">
                  <a:moveTo>
                    <a:pt x="0" y="2264952"/>
                  </a:moveTo>
                  <a:lnTo>
                    <a:pt x="1403334" y="0"/>
                  </a:lnTo>
                  <a:lnTo>
                    <a:pt x="2806667" y="2264952"/>
                  </a:lnTo>
                  <a:lnTo>
                    <a:pt x="0" y="2264952"/>
                  </a:lnTo>
                  <a:close/>
                </a:path>
              </a:pathLst>
            </a:custGeom>
            <a:solidFill>
              <a:srgbClr val="FFDA6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446" tIns="1277255" rIns="846448" bIns="144780" numCol="1" spcCol="1270" anchor="ctr" anchorCtr="0">
              <a:noAutofit/>
            </a:bodyPr>
            <a:lstStyle/>
            <a:p>
              <a:pPr lvl="0" algn="ctr" defTabSz="1689100">
                <a:lnSpc>
                  <a:spcPct val="90000"/>
                </a:lnSpc>
                <a:spcBef>
                  <a:spcPct val="0"/>
                </a:spcBef>
                <a:spcAft>
                  <a:spcPct val="35000"/>
                </a:spcAft>
              </a:pPr>
              <a:endParaRPr lang="en-US" sz="3800" kern="1200" dirty="0"/>
            </a:p>
          </p:txBody>
        </p:sp>
        <p:sp>
          <p:nvSpPr>
            <p:cNvPr id="7" name="Freeform 6"/>
            <p:cNvSpPr/>
            <p:nvPr/>
          </p:nvSpPr>
          <p:spPr>
            <a:xfrm>
              <a:off x="3294940" y="1506588"/>
              <a:ext cx="2842124" cy="2365362"/>
            </a:xfrm>
            <a:custGeom>
              <a:avLst/>
              <a:gdLst>
                <a:gd name="connsiteX0" fmla="*/ 0 w 2842124"/>
                <a:gd name="connsiteY0" fmla="*/ 2365362 h 2365362"/>
                <a:gd name="connsiteX1" fmla="*/ 1421062 w 2842124"/>
                <a:gd name="connsiteY1" fmla="*/ 0 h 2365362"/>
                <a:gd name="connsiteX2" fmla="*/ 2842124 w 2842124"/>
                <a:gd name="connsiteY2" fmla="*/ 2365362 h 2365362"/>
                <a:gd name="connsiteX3" fmla="*/ 0 w 2842124"/>
                <a:gd name="connsiteY3" fmla="*/ 2365362 h 2365362"/>
              </a:gdLst>
              <a:ahLst/>
              <a:cxnLst>
                <a:cxn ang="0">
                  <a:pos x="connsiteX0" y="connsiteY0"/>
                </a:cxn>
                <a:cxn ang="0">
                  <a:pos x="connsiteX1" y="connsiteY1"/>
                </a:cxn>
                <a:cxn ang="0">
                  <a:pos x="connsiteX2" y="connsiteY2"/>
                </a:cxn>
                <a:cxn ang="0">
                  <a:pos x="connsiteX3" y="connsiteY3"/>
                </a:cxn>
              </a:cxnLst>
              <a:rect l="l" t="t" r="r" b="b"/>
              <a:pathLst>
                <a:path w="2842124" h="2365362">
                  <a:moveTo>
                    <a:pt x="0" y="2365362"/>
                  </a:moveTo>
                  <a:lnTo>
                    <a:pt x="1421062" y="0"/>
                  </a:lnTo>
                  <a:lnTo>
                    <a:pt x="2842124" y="2365362"/>
                  </a:lnTo>
                  <a:lnTo>
                    <a:pt x="0" y="2365362"/>
                  </a:lnTo>
                  <a:close/>
                </a:path>
              </a:pathLst>
            </a:custGeom>
            <a:solidFill>
              <a:srgbClr val="FFFFCC"/>
            </a:solidFill>
            <a:ln>
              <a:solidFill>
                <a:srgbClr val="FFEEB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9121" tIns="1331271" rIns="859121" bIns="148590" numCol="1" spcCol="1270" anchor="ctr" anchorCtr="0">
              <a:noAutofit/>
            </a:bodyPr>
            <a:lstStyle/>
            <a:p>
              <a:pPr lvl="0" algn="ctr" defTabSz="1733550">
                <a:lnSpc>
                  <a:spcPct val="90000"/>
                </a:lnSpc>
                <a:spcBef>
                  <a:spcPct val="0"/>
                </a:spcBef>
                <a:spcAft>
                  <a:spcPct val="35000"/>
                </a:spcAft>
              </a:pPr>
              <a:endParaRPr lang="en-US" sz="3900" kern="1200"/>
            </a:p>
          </p:txBody>
        </p:sp>
        <p:sp>
          <p:nvSpPr>
            <p:cNvPr id="8" name="Freeform 7"/>
            <p:cNvSpPr/>
            <p:nvPr/>
          </p:nvSpPr>
          <p:spPr>
            <a:xfrm>
              <a:off x="3203850" y="4087973"/>
              <a:ext cx="2988256" cy="2365363"/>
            </a:xfrm>
            <a:custGeom>
              <a:avLst/>
              <a:gdLst>
                <a:gd name="connsiteX0" fmla="*/ 0 w 2988256"/>
                <a:gd name="connsiteY0" fmla="*/ 2365362 h 2365362"/>
                <a:gd name="connsiteX1" fmla="*/ 1494128 w 2988256"/>
                <a:gd name="connsiteY1" fmla="*/ 0 h 2365362"/>
                <a:gd name="connsiteX2" fmla="*/ 2988256 w 2988256"/>
                <a:gd name="connsiteY2" fmla="*/ 2365362 h 2365362"/>
                <a:gd name="connsiteX3" fmla="*/ 0 w 2988256"/>
                <a:gd name="connsiteY3" fmla="*/ 2365362 h 2365362"/>
              </a:gdLst>
              <a:ahLst/>
              <a:cxnLst>
                <a:cxn ang="0">
                  <a:pos x="connsiteX0" y="connsiteY0"/>
                </a:cxn>
                <a:cxn ang="0">
                  <a:pos x="connsiteX1" y="connsiteY1"/>
                </a:cxn>
                <a:cxn ang="0">
                  <a:pos x="connsiteX2" y="connsiteY2"/>
                </a:cxn>
                <a:cxn ang="0">
                  <a:pos x="connsiteX3" y="connsiteY3"/>
                </a:cxn>
              </a:cxnLst>
              <a:rect l="l" t="t" r="r" b="b"/>
              <a:pathLst>
                <a:path w="2988256" h="2365362">
                  <a:moveTo>
                    <a:pt x="2988256" y="0"/>
                  </a:moveTo>
                  <a:lnTo>
                    <a:pt x="1494128" y="2365362"/>
                  </a:lnTo>
                  <a:lnTo>
                    <a:pt x="0" y="0"/>
                  </a:lnTo>
                  <a:lnTo>
                    <a:pt x="2988256" y="0"/>
                  </a:lnTo>
                  <a:close/>
                </a:path>
              </a:pathLst>
            </a:custGeom>
            <a:solidFill>
              <a:srgbClr val="B7EC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3274" tIns="156211" rIns="903274" bIns="1338891"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9" name="Freeform 8"/>
            <p:cNvSpPr/>
            <p:nvPr/>
          </p:nvSpPr>
          <p:spPr>
            <a:xfrm rot="10800000">
              <a:off x="5046506" y="1531690"/>
              <a:ext cx="2621838" cy="2264952"/>
            </a:xfrm>
            <a:custGeom>
              <a:avLst/>
              <a:gdLst>
                <a:gd name="connsiteX0" fmla="*/ 0 w 2621838"/>
                <a:gd name="connsiteY0" fmla="*/ 2264952 h 2264952"/>
                <a:gd name="connsiteX1" fmla="*/ 1310919 w 2621838"/>
                <a:gd name="connsiteY1" fmla="*/ 0 h 2264952"/>
                <a:gd name="connsiteX2" fmla="*/ 2621838 w 2621838"/>
                <a:gd name="connsiteY2" fmla="*/ 2264952 h 2264952"/>
                <a:gd name="connsiteX3" fmla="*/ 0 w 2621838"/>
                <a:gd name="connsiteY3" fmla="*/ 2264952 h 2264952"/>
              </a:gdLst>
              <a:ahLst/>
              <a:cxnLst>
                <a:cxn ang="0">
                  <a:pos x="connsiteX0" y="connsiteY0"/>
                </a:cxn>
                <a:cxn ang="0">
                  <a:pos x="connsiteX1" y="connsiteY1"/>
                </a:cxn>
                <a:cxn ang="0">
                  <a:pos x="connsiteX2" y="connsiteY2"/>
                </a:cxn>
                <a:cxn ang="0">
                  <a:pos x="connsiteX3" y="connsiteY3"/>
                </a:cxn>
              </a:cxnLst>
              <a:rect l="l" t="t" r="r" b="b"/>
              <a:pathLst>
                <a:path w="2621838" h="2264952">
                  <a:moveTo>
                    <a:pt x="0" y="2264952"/>
                  </a:moveTo>
                  <a:lnTo>
                    <a:pt x="1310919" y="0"/>
                  </a:lnTo>
                  <a:lnTo>
                    <a:pt x="2621838" y="2264952"/>
                  </a:lnTo>
                  <a:lnTo>
                    <a:pt x="0" y="2264952"/>
                  </a:lnTo>
                  <a:close/>
                </a:path>
              </a:pathLst>
            </a:custGeom>
            <a:solidFill>
              <a:srgbClr val="CBC9E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2620" tIns="1269636" rIns="792619" bIns="137159" numCol="1" spcCol="1270" anchor="ctr" anchorCtr="0">
              <a:noAutofit/>
            </a:bodyPr>
            <a:lstStyle/>
            <a:p>
              <a:pPr lvl="0" algn="ctr" defTabSz="1600200">
                <a:lnSpc>
                  <a:spcPct val="90000"/>
                </a:lnSpc>
                <a:spcBef>
                  <a:spcPct val="0"/>
                </a:spcBef>
                <a:spcAft>
                  <a:spcPct val="35000"/>
                </a:spcAft>
              </a:pPr>
              <a:endParaRPr lang="en-US" sz="3600" kern="1200" dirty="0"/>
            </a:p>
          </p:txBody>
        </p:sp>
      </p:grpSp>
      <p:sp>
        <p:nvSpPr>
          <p:cNvPr id="11" name="TextBox 10"/>
          <p:cNvSpPr txBox="1"/>
          <p:nvPr/>
        </p:nvSpPr>
        <p:spPr>
          <a:xfrm>
            <a:off x="5158478" y="1611055"/>
            <a:ext cx="2304256" cy="784830"/>
          </a:xfrm>
          <a:prstGeom prst="rect">
            <a:avLst/>
          </a:prstGeom>
          <a:noFill/>
          <a:ln w="3175" cmpd="sng">
            <a:noFill/>
          </a:ln>
        </p:spPr>
        <p:txBody>
          <a:bodyPr wrap="square" rtlCol="0">
            <a:spAutoFit/>
          </a:bodyPr>
          <a:lstStyle/>
          <a:p>
            <a:pPr algn="ctr"/>
            <a:r>
              <a:rPr lang="en-US" sz="2500" b="1" dirty="0" smtClean="0"/>
              <a:t>Customers</a:t>
            </a:r>
          </a:p>
          <a:p>
            <a:pPr algn="ctr"/>
            <a:r>
              <a:rPr lang="en-ZA" sz="2000" b="1" dirty="0" smtClean="0"/>
              <a:t>(Departments)</a:t>
            </a:r>
            <a:endParaRPr lang="en-US" sz="2000" b="1" dirty="0"/>
          </a:p>
        </p:txBody>
      </p:sp>
      <p:sp>
        <p:nvSpPr>
          <p:cNvPr id="12" name="TextBox 11"/>
          <p:cNvSpPr txBox="1"/>
          <p:nvPr/>
        </p:nvSpPr>
        <p:spPr>
          <a:xfrm>
            <a:off x="1704972" y="1603612"/>
            <a:ext cx="2304256" cy="784830"/>
          </a:xfrm>
          <a:prstGeom prst="rect">
            <a:avLst/>
          </a:prstGeom>
          <a:noFill/>
          <a:ln w="3175" cmpd="sng">
            <a:noFill/>
          </a:ln>
        </p:spPr>
        <p:txBody>
          <a:bodyPr wrap="square" rtlCol="0">
            <a:spAutoFit/>
          </a:bodyPr>
          <a:lstStyle/>
          <a:p>
            <a:pPr algn="ctr"/>
            <a:r>
              <a:rPr lang="en-US" sz="2500" b="1" dirty="0" smtClean="0"/>
              <a:t>Suppliers</a:t>
            </a:r>
          </a:p>
          <a:p>
            <a:pPr algn="ctr"/>
            <a:r>
              <a:rPr lang="en-ZA" sz="2000" b="1" dirty="0" smtClean="0"/>
              <a:t>(SMEs)</a:t>
            </a:r>
            <a:endParaRPr lang="en-US" sz="2000" b="1" dirty="0"/>
          </a:p>
        </p:txBody>
      </p:sp>
      <p:sp>
        <p:nvSpPr>
          <p:cNvPr id="14" name="TextBox 13"/>
          <p:cNvSpPr txBox="1"/>
          <p:nvPr/>
        </p:nvSpPr>
        <p:spPr>
          <a:xfrm>
            <a:off x="3563888" y="1916832"/>
            <a:ext cx="2304256" cy="1107996"/>
          </a:xfrm>
          <a:prstGeom prst="rect">
            <a:avLst/>
          </a:prstGeom>
          <a:noFill/>
          <a:ln w="3175" cmpd="sng">
            <a:noFill/>
          </a:ln>
        </p:spPr>
        <p:txBody>
          <a:bodyPr wrap="square" rtlCol="0">
            <a:spAutoFit/>
          </a:bodyPr>
          <a:lstStyle/>
          <a:p>
            <a:pPr algn="ctr"/>
            <a:r>
              <a:rPr lang="en-US" sz="2300" b="1" dirty="0" smtClean="0"/>
              <a:t>Other</a:t>
            </a:r>
          </a:p>
          <a:p>
            <a:pPr algn="ctr"/>
            <a:r>
              <a:rPr lang="en-US" sz="2300" b="1" dirty="0" smtClean="0"/>
              <a:t>Initiatives</a:t>
            </a:r>
          </a:p>
          <a:p>
            <a:pPr algn="ctr"/>
            <a:r>
              <a:rPr lang="en-ZA" sz="2000" b="1" dirty="0" smtClean="0"/>
              <a:t>(MPAT)</a:t>
            </a:r>
            <a:endParaRPr lang="en-US" sz="2000" b="1" dirty="0"/>
          </a:p>
        </p:txBody>
      </p:sp>
      <p:sp>
        <p:nvSpPr>
          <p:cNvPr id="15" name="TextBox 14"/>
          <p:cNvSpPr txBox="1"/>
          <p:nvPr/>
        </p:nvSpPr>
        <p:spPr>
          <a:xfrm>
            <a:off x="3547338" y="4221088"/>
            <a:ext cx="2304256" cy="784830"/>
          </a:xfrm>
          <a:prstGeom prst="rect">
            <a:avLst/>
          </a:prstGeom>
          <a:noFill/>
          <a:ln w="3175" cmpd="sng">
            <a:noFill/>
          </a:ln>
        </p:spPr>
        <p:txBody>
          <a:bodyPr wrap="square" rtlCol="0">
            <a:spAutoFit/>
          </a:bodyPr>
          <a:lstStyle/>
          <a:p>
            <a:pPr algn="ctr"/>
            <a:r>
              <a:rPr lang="en-US" sz="2500" b="1" dirty="0" smtClean="0"/>
              <a:t>Legislation</a:t>
            </a:r>
          </a:p>
          <a:p>
            <a:pPr algn="ctr"/>
            <a:r>
              <a:rPr lang="en-ZA" sz="2000" b="1" dirty="0" smtClean="0"/>
              <a:t>(Government)</a:t>
            </a:r>
            <a:endParaRPr lang="en-US" sz="2000" b="1" dirty="0"/>
          </a:p>
        </p:txBody>
      </p:sp>
      <p:sp>
        <p:nvSpPr>
          <p:cNvPr id="16" name="TextBox 15"/>
          <p:cNvSpPr txBox="1"/>
          <p:nvPr/>
        </p:nvSpPr>
        <p:spPr>
          <a:xfrm>
            <a:off x="7639780" y="1533396"/>
            <a:ext cx="1732390" cy="2144177"/>
          </a:xfrm>
          <a:prstGeom prst="rect">
            <a:avLst/>
          </a:prstGeom>
          <a:noFill/>
        </p:spPr>
        <p:txBody>
          <a:bodyPr wrap="square" rtlCol="0">
            <a:spAutoFit/>
          </a:bodyPr>
          <a:lstStyle/>
          <a:p>
            <a:pPr>
              <a:lnSpc>
                <a:spcPts val="2000"/>
              </a:lnSpc>
            </a:pPr>
            <a:r>
              <a:rPr lang="en-US" sz="2000" dirty="0" smtClean="0"/>
              <a:t>They </a:t>
            </a:r>
            <a:r>
              <a:rPr lang="en-US" sz="2000" dirty="0"/>
              <a:t>do not want to pay early (power position </a:t>
            </a:r>
            <a:r>
              <a:rPr lang="en-US" sz="2000" dirty="0" smtClean="0"/>
              <a:t>-  </a:t>
            </a:r>
            <a:r>
              <a:rPr lang="en-US" sz="2000" dirty="0"/>
              <a:t>financial strategy of having free </a:t>
            </a:r>
            <a:r>
              <a:rPr lang="en-US" sz="2000" dirty="0" smtClean="0"/>
              <a:t>credit).</a:t>
            </a:r>
            <a:endParaRPr lang="en-US" sz="2000" dirty="0"/>
          </a:p>
        </p:txBody>
      </p:sp>
      <p:sp>
        <p:nvSpPr>
          <p:cNvPr id="17" name="TextBox 16"/>
          <p:cNvSpPr txBox="1"/>
          <p:nvPr/>
        </p:nvSpPr>
        <p:spPr>
          <a:xfrm>
            <a:off x="179512" y="1605041"/>
            <a:ext cx="1404664" cy="2147767"/>
          </a:xfrm>
          <a:prstGeom prst="rect">
            <a:avLst/>
          </a:prstGeom>
          <a:noFill/>
        </p:spPr>
        <p:txBody>
          <a:bodyPr wrap="square" rtlCol="0">
            <a:spAutoFit/>
          </a:bodyPr>
          <a:lstStyle/>
          <a:p>
            <a:pPr>
              <a:lnSpc>
                <a:spcPts val="2000"/>
              </a:lnSpc>
            </a:pPr>
            <a:r>
              <a:rPr lang="en-US" sz="2000" dirty="0" smtClean="0"/>
              <a:t>They </a:t>
            </a:r>
            <a:r>
              <a:rPr lang="en-US" sz="2000" dirty="0"/>
              <a:t>want to be paid as early as </a:t>
            </a:r>
            <a:r>
              <a:rPr lang="en-US" sz="2000" dirty="0" smtClean="0"/>
              <a:t>possible. And they should be paid on time.</a:t>
            </a:r>
            <a:endParaRPr lang="en-US" sz="2000" dirty="0"/>
          </a:p>
        </p:txBody>
      </p:sp>
      <p:sp>
        <p:nvSpPr>
          <p:cNvPr id="18" name="TextBox 17"/>
          <p:cNvSpPr txBox="1"/>
          <p:nvPr/>
        </p:nvSpPr>
        <p:spPr>
          <a:xfrm>
            <a:off x="2438745" y="5085184"/>
            <a:ext cx="4518465" cy="865365"/>
          </a:xfrm>
          <a:prstGeom prst="rect">
            <a:avLst/>
          </a:prstGeom>
          <a:noFill/>
        </p:spPr>
        <p:txBody>
          <a:bodyPr wrap="square" rtlCol="0">
            <a:spAutoFit/>
          </a:bodyPr>
          <a:lstStyle/>
          <a:p>
            <a:pPr algn="ctr">
              <a:lnSpc>
                <a:spcPts val="2000"/>
              </a:lnSpc>
              <a:spcBef>
                <a:spcPts val="0"/>
              </a:spcBef>
            </a:pPr>
            <a:r>
              <a:rPr lang="en-US" sz="2000" b="1" dirty="0" smtClean="0"/>
              <a:t>Positive externalities </a:t>
            </a:r>
            <a:r>
              <a:rPr lang="en-US" sz="2000" dirty="0"/>
              <a:t>of early or in </a:t>
            </a:r>
            <a:r>
              <a:rPr lang="en-US" sz="2000" dirty="0" smtClean="0"/>
              <a:t>time </a:t>
            </a:r>
            <a:r>
              <a:rPr lang="en-US" sz="2000" dirty="0"/>
              <a:t>payment to </a:t>
            </a:r>
            <a:r>
              <a:rPr lang="en-US" sz="2000" dirty="0" smtClean="0"/>
              <a:t>suppliers, e.g</a:t>
            </a:r>
            <a:r>
              <a:rPr lang="en-US" sz="2000" dirty="0"/>
              <a:t>., small business development, </a:t>
            </a:r>
            <a:r>
              <a:rPr lang="en-US" sz="2000" dirty="0" smtClean="0"/>
              <a:t>in turn, job creation.</a:t>
            </a:r>
            <a:endParaRPr lang="en-US" sz="2000" dirty="0"/>
          </a:p>
        </p:txBody>
      </p:sp>
      <p:sp>
        <p:nvSpPr>
          <p:cNvPr id="19" name="TextBox 18"/>
          <p:cNvSpPr txBox="1"/>
          <p:nvPr/>
        </p:nvSpPr>
        <p:spPr>
          <a:xfrm>
            <a:off x="2389234" y="2924944"/>
            <a:ext cx="4775054" cy="1121846"/>
          </a:xfrm>
          <a:prstGeom prst="rect">
            <a:avLst/>
          </a:prstGeom>
          <a:noFill/>
        </p:spPr>
        <p:txBody>
          <a:bodyPr wrap="square" rtlCol="0">
            <a:spAutoFit/>
          </a:bodyPr>
          <a:lstStyle/>
          <a:p>
            <a:pPr algn="ctr">
              <a:lnSpc>
                <a:spcPts val="2000"/>
              </a:lnSpc>
            </a:pPr>
            <a:r>
              <a:rPr lang="en-US" sz="2000" dirty="0"/>
              <a:t>“Naming &amp; </a:t>
            </a:r>
            <a:r>
              <a:rPr lang="en-US" sz="2000" dirty="0" smtClean="0"/>
              <a:t>shaming</a:t>
            </a:r>
            <a:r>
              <a:rPr lang="en-US" sz="2000" dirty="0"/>
              <a:t>” Companies who pay late are put in ‘Hall of Shame</a:t>
            </a:r>
            <a:r>
              <a:rPr lang="en-US" sz="2000" dirty="0" smtClean="0"/>
              <a:t>’ </a:t>
            </a:r>
            <a:r>
              <a:rPr lang="en-US" sz="2000" dirty="0"/>
              <a:t>(Card, 2014). Payment Practices </a:t>
            </a:r>
            <a:r>
              <a:rPr lang="en-US" sz="2000" dirty="0" smtClean="0"/>
              <a:t>Barometer,</a:t>
            </a:r>
          </a:p>
          <a:p>
            <a:pPr algn="ctr">
              <a:lnSpc>
                <a:spcPts val="2000"/>
              </a:lnSpc>
            </a:pPr>
            <a:r>
              <a:rPr lang="en-US" sz="2000" dirty="0" smtClean="0"/>
              <a:t> </a:t>
            </a:r>
            <a:r>
              <a:rPr lang="en-US" sz="2000" dirty="0"/>
              <a:t>Supply </a:t>
            </a:r>
            <a:r>
              <a:rPr lang="en-US" sz="2000" dirty="0" smtClean="0"/>
              <a:t>Change </a:t>
            </a:r>
            <a:r>
              <a:rPr lang="en-US" sz="2000" dirty="0"/>
              <a:t>Finance</a:t>
            </a:r>
          </a:p>
        </p:txBody>
      </p:sp>
    </p:spTree>
    <p:extLst>
      <p:ext uri="{BB962C8B-B14F-4D97-AF65-F5344CB8AC3E}">
        <p14:creationId xmlns:p14="http://schemas.microsoft.com/office/powerpoint/2010/main" val="489754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Progress to date</a:t>
            </a:r>
            <a:endParaRPr lang="en-ZA" dirty="0"/>
          </a:p>
        </p:txBody>
      </p:sp>
      <p:sp>
        <p:nvSpPr>
          <p:cNvPr id="4" name="Content Placeholder 3"/>
          <p:cNvSpPr>
            <a:spLocks noGrp="1"/>
          </p:cNvSpPr>
          <p:nvPr>
            <p:ph idx="1"/>
          </p:nvPr>
        </p:nvSpPr>
        <p:spPr/>
        <p:txBody>
          <a:bodyPr>
            <a:normAutofit fontScale="70000" lnSpcReduction="20000"/>
          </a:bodyPr>
          <a:lstStyle/>
          <a:p>
            <a:r>
              <a:rPr lang="en-ZA" dirty="0" smtClean="0"/>
              <a:t>Compliance </a:t>
            </a:r>
            <a:r>
              <a:rPr lang="en-ZA" dirty="0"/>
              <a:t>of 56% is cause for concern in a country beset with development challenges. Departments perform better in supply chain management with almost 65% at level 3 and 4.  </a:t>
            </a:r>
          </a:p>
          <a:p>
            <a:r>
              <a:rPr lang="en-ZA" dirty="0"/>
              <a:t>On Payment of Suppliers, notwithstanding the FOSAD monitored and long-proclaimed intention for government to pay in thirty days 87% of departments score 1s and 2s. </a:t>
            </a:r>
            <a:endParaRPr lang="en-ZA" dirty="0" smtClean="0"/>
          </a:p>
          <a:p>
            <a:r>
              <a:rPr lang="en-ZA" dirty="0" smtClean="0"/>
              <a:t>In </a:t>
            </a:r>
            <a:r>
              <a:rPr lang="en-ZA" dirty="0"/>
              <a:t>terms of change patterns, FM is relatively stable with a small improvement in acquisition management and a decline in the score for the standard on payment of </a:t>
            </a:r>
            <a:r>
              <a:rPr lang="en-ZA" dirty="0" smtClean="0"/>
              <a:t>suppliers. </a:t>
            </a:r>
          </a:p>
          <a:p>
            <a:r>
              <a:rPr lang="en-ZA" dirty="0" smtClean="0"/>
              <a:t>The </a:t>
            </a:r>
            <a:r>
              <a:rPr lang="en-ZA" dirty="0"/>
              <a:t>picture across sectors is equally static with the Finance sector showing a slight </a:t>
            </a:r>
            <a:r>
              <a:rPr lang="en-ZA" dirty="0" smtClean="0"/>
              <a:t>decline. Both </a:t>
            </a:r>
            <a:r>
              <a:rPr lang="en-ZA" dirty="0"/>
              <a:t>OtPs and Provincial Treasuries play a central role in leading and coordinating financial management compliance. Provincial Treasuries need to be strengthened to support FM improvements. This requires improved intergovernmental relationships with OtPs and provincial treasuries. </a:t>
            </a:r>
          </a:p>
        </p:txBody>
      </p:sp>
    </p:spTree>
    <p:extLst>
      <p:ext uri="{BB962C8B-B14F-4D97-AF65-F5344CB8AC3E}">
        <p14:creationId xmlns:p14="http://schemas.microsoft.com/office/powerpoint/2010/main" val="2265016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ZA" dirty="0" smtClean="0"/>
              <a:t>Key drivers of improvement </a:t>
            </a:r>
            <a:endParaRPr lang="en-ZA" dirty="0"/>
          </a:p>
        </p:txBody>
      </p:sp>
      <p:sp>
        <p:nvSpPr>
          <p:cNvPr id="3" name="Content Placeholder 2"/>
          <p:cNvSpPr>
            <a:spLocks noGrp="1"/>
          </p:cNvSpPr>
          <p:nvPr>
            <p:ph idx="1"/>
          </p:nvPr>
        </p:nvSpPr>
        <p:spPr/>
        <p:txBody>
          <a:bodyPr>
            <a:normAutofit/>
          </a:bodyPr>
          <a:lstStyle/>
          <a:p>
            <a:pPr>
              <a:spcBef>
                <a:spcPts val="0"/>
              </a:spcBef>
            </a:pPr>
            <a:r>
              <a:rPr lang="en-US" dirty="0"/>
              <a:t>Leadership </a:t>
            </a:r>
            <a:r>
              <a:rPr lang="en-US" dirty="0" smtClean="0"/>
              <a:t>commitment</a:t>
            </a:r>
            <a:endParaRPr lang="en-US" sz="1200" dirty="0"/>
          </a:p>
          <a:p>
            <a:pPr>
              <a:spcBef>
                <a:spcPts val="0"/>
              </a:spcBef>
            </a:pPr>
            <a:r>
              <a:rPr lang="en-US" dirty="0"/>
              <a:t>Managerial </a:t>
            </a:r>
            <a:r>
              <a:rPr lang="en-US" dirty="0" smtClean="0"/>
              <a:t>vigilance </a:t>
            </a:r>
            <a:r>
              <a:rPr lang="en-US" dirty="0"/>
              <a:t>and involvement throughout the process.</a:t>
            </a:r>
          </a:p>
          <a:p>
            <a:pPr>
              <a:spcBef>
                <a:spcPts val="0"/>
              </a:spcBef>
            </a:pPr>
            <a:r>
              <a:rPr lang="en-US" dirty="0"/>
              <a:t>Right systems (registering process, securing information, data-base, setting internal due-dates, office-layout)</a:t>
            </a:r>
          </a:p>
          <a:p>
            <a:pPr>
              <a:spcBef>
                <a:spcPts val="0"/>
              </a:spcBef>
            </a:pPr>
            <a:r>
              <a:rPr lang="en-US" dirty="0"/>
              <a:t>Right people, right culture, attitude, team-work</a:t>
            </a:r>
          </a:p>
          <a:p>
            <a:endParaRPr lang="en-ZA" dirty="0"/>
          </a:p>
        </p:txBody>
      </p:sp>
    </p:spTree>
    <p:extLst>
      <p:ext uri="{BB962C8B-B14F-4D97-AF65-F5344CB8AC3E}">
        <p14:creationId xmlns:p14="http://schemas.microsoft.com/office/powerpoint/2010/main" val="3066147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2348880"/>
            <a:ext cx="8604448" cy="1656184"/>
          </a:xfrm>
          <a:prstGeom prst="rect">
            <a:avLst/>
          </a:prstGeom>
          <a:solidFill>
            <a:schemeClr val="bg2"/>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Key drivers of improvement </a:t>
            </a:r>
            <a:endParaRPr lang="en-ZA" dirty="0"/>
          </a:p>
        </p:txBody>
      </p:sp>
      <p:sp>
        <p:nvSpPr>
          <p:cNvPr id="4" name="TextBox 3"/>
          <p:cNvSpPr txBox="1"/>
          <p:nvPr/>
        </p:nvSpPr>
        <p:spPr>
          <a:xfrm>
            <a:off x="1873486" y="1700808"/>
            <a:ext cx="2304256" cy="477054"/>
          </a:xfrm>
          <a:prstGeom prst="rect">
            <a:avLst/>
          </a:prstGeom>
          <a:noFill/>
          <a:ln w="3175" cmpd="sng">
            <a:solidFill>
              <a:srgbClr val="7F7F7F"/>
            </a:solidFill>
          </a:ln>
        </p:spPr>
        <p:txBody>
          <a:bodyPr wrap="square" rtlCol="0">
            <a:spAutoFit/>
          </a:bodyPr>
          <a:lstStyle/>
          <a:p>
            <a:pPr algn="dist">
              <a:spcAft>
                <a:spcPts val="600"/>
              </a:spcAft>
            </a:pPr>
            <a:r>
              <a:rPr lang="en-US" sz="2500" b="1" dirty="0" smtClean="0"/>
              <a:t>Hardware</a:t>
            </a:r>
            <a:endParaRPr lang="en-US" sz="2500" b="1" dirty="0"/>
          </a:p>
        </p:txBody>
      </p:sp>
      <p:sp>
        <p:nvSpPr>
          <p:cNvPr id="6" name="TextBox 5"/>
          <p:cNvSpPr txBox="1"/>
          <p:nvPr/>
        </p:nvSpPr>
        <p:spPr>
          <a:xfrm>
            <a:off x="1873486" y="2535287"/>
            <a:ext cx="2304256" cy="461665"/>
          </a:xfrm>
          <a:prstGeom prst="rect">
            <a:avLst/>
          </a:prstGeom>
          <a:noFill/>
          <a:ln w="3175" cmpd="sng">
            <a:solidFill>
              <a:schemeClr val="bg1">
                <a:lumMod val="50000"/>
              </a:schemeClr>
            </a:solidFill>
          </a:ln>
        </p:spPr>
        <p:txBody>
          <a:bodyPr wrap="square" rtlCol="0">
            <a:spAutoFit/>
          </a:bodyPr>
          <a:lstStyle/>
          <a:p>
            <a:pPr algn="dist">
              <a:spcBef>
                <a:spcPts val="600"/>
              </a:spcBef>
            </a:pPr>
            <a:r>
              <a:rPr lang="en-US" sz="2400" b="1" dirty="0" smtClean="0"/>
              <a:t>Software</a:t>
            </a:r>
            <a:endParaRPr lang="en-US" sz="2400" b="1" dirty="0"/>
          </a:p>
        </p:txBody>
      </p:sp>
      <p:sp>
        <p:nvSpPr>
          <p:cNvPr id="7" name="TextBox 6"/>
          <p:cNvSpPr txBox="1"/>
          <p:nvPr/>
        </p:nvSpPr>
        <p:spPr>
          <a:xfrm>
            <a:off x="1916276" y="4136012"/>
            <a:ext cx="2304256" cy="477054"/>
          </a:xfrm>
          <a:prstGeom prst="rect">
            <a:avLst/>
          </a:prstGeom>
          <a:noFill/>
          <a:ln w="3175" cmpd="sng">
            <a:solidFill>
              <a:srgbClr val="7F7F7F"/>
            </a:solidFill>
          </a:ln>
        </p:spPr>
        <p:txBody>
          <a:bodyPr wrap="square" rtlCol="0">
            <a:spAutoFit/>
          </a:bodyPr>
          <a:lstStyle/>
          <a:p>
            <a:pPr algn="dist">
              <a:spcBef>
                <a:spcPts val="1200"/>
              </a:spcBef>
            </a:pPr>
            <a:r>
              <a:rPr lang="en-US" sz="2500" b="1" dirty="0" smtClean="0"/>
              <a:t>Operators</a:t>
            </a:r>
            <a:endParaRPr lang="en-US" sz="2500" b="1" dirty="0"/>
          </a:p>
        </p:txBody>
      </p:sp>
      <p:sp>
        <p:nvSpPr>
          <p:cNvPr id="5" name="TextBox 4"/>
          <p:cNvSpPr txBox="1"/>
          <p:nvPr/>
        </p:nvSpPr>
        <p:spPr>
          <a:xfrm>
            <a:off x="4364548" y="4193212"/>
            <a:ext cx="4348691" cy="400110"/>
          </a:xfrm>
          <a:prstGeom prst="rect">
            <a:avLst/>
          </a:prstGeom>
          <a:noFill/>
        </p:spPr>
        <p:txBody>
          <a:bodyPr wrap="none" rtlCol="0">
            <a:spAutoFit/>
          </a:bodyPr>
          <a:lstStyle/>
          <a:p>
            <a:r>
              <a:rPr lang="en-US" sz="2000" b="1" dirty="0" smtClean="0"/>
              <a:t>People</a:t>
            </a:r>
            <a:r>
              <a:rPr lang="en-US" sz="2000" dirty="0" smtClean="0"/>
              <a:t>: who lead, manage, implement -</a:t>
            </a:r>
            <a:endParaRPr lang="en-US" sz="2000" dirty="0"/>
          </a:p>
        </p:txBody>
      </p:sp>
      <p:sp>
        <p:nvSpPr>
          <p:cNvPr id="10" name="TextBox 9"/>
          <p:cNvSpPr txBox="1"/>
          <p:nvPr/>
        </p:nvSpPr>
        <p:spPr>
          <a:xfrm>
            <a:off x="4393766" y="1785010"/>
            <a:ext cx="4248472" cy="400110"/>
          </a:xfrm>
          <a:prstGeom prst="rect">
            <a:avLst/>
          </a:prstGeom>
          <a:noFill/>
        </p:spPr>
        <p:txBody>
          <a:bodyPr wrap="square" rtlCol="0">
            <a:spAutoFit/>
          </a:bodyPr>
          <a:lstStyle/>
          <a:p>
            <a:r>
              <a:rPr lang="en-US" sz="2000" b="1" dirty="0" smtClean="0"/>
              <a:t>Materials</a:t>
            </a:r>
            <a:r>
              <a:rPr lang="en-US" sz="2000" dirty="0" smtClean="0"/>
              <a:t>: Building, machines, BMW</a:t>
            </a:r>
            <a:endParaRPr lang="en-US" sz="2000" dirty="0"/>
          </a:p>
        </p:txBody>
      </p:sp>
      <p:sp>
        <p:nvSpPr>
          <p:cNvPr id="11" name="TextBox 10"/>
          <p:cNvSpPr txBox="1"/>
          <p:nvPr/>
        </p:nvSpPr>
        <p:spPr>
          <a:xfrm>
            <a:off x="4351778" y="2577098"/>
            <a:ext cx="4324678" cy="1323439"/>
          </a:xfrm>
          <a:prstGeom prst="rect">
            <a:avLst/>
          </a:prstGeom>
          <a:noFill/>
        </p:spPr>
        <p:txBody>
          <a:bodyPr wrap="square" rtlCol="0">
            <a:spAutoFit/>
          </a:bodyPr>
          <a:lstStyle/>
          <a:p>
            <a:r>
              <a:rPr lang="en-US" sz="2000" b="1" dirty="0" smtClean="0"/>
              <a:t>Programme</a:t>
            </a:r>
            <a:r>
              <a:rPr lang="en-US" sz="2000" dirty="0" smtClean="0"/>
              <a:t>: Systems, legislation</a:t>
            </a:r>
            <a:r>
              <a:rPr lang="en-US" sz="2000" dirty="0"/>
              <a:t>, policies, </a:t>
            </a:r>
            <a:r>
              <a:rPr lang="en-US" sz="2000" dirty="0" smtClean="0">
                <a:solidFill>
                  <a:srgbClr val="0000FF"/>
                </a:solidFill>
              </a:rPr>
              <a:t>compliance</a:t>
            </a:r>
            <a:r>
              <a:rPr lang="en-US" sz="2000" dirty="0" smtClean="0"/>
              <a:t>, </a:t>
            </a:r>
            <a:r>
              <a:rPr lang="en-US" sz="2000" dirty="0"/>
              <a:t>leadership </a:t>
            </a:r>
            <a:r>
              <a:rPr lang="en-US" sz="2000" dirty="0" smtClean="0"/>
              <a:t>quality,</a:t>
            </a:r>
            <a:endParaRPr lang="en-US" sz="2000" dirty="0"/>
          </a:p>
          <a:p>
            <a:r>
              <a:rPr lang="en-US" sz="2000" dirty="0" smtClean="0"/>
              <a:t>management practices, </a:t>
            </a:r>
            <a:r>
              <a:rPr lang="en-US" sz="2000" dirty="0">
                <a:solidFill>
                  <a:srgbClr val="0000FF"/>
                </a:solidFill>
              </a:rPr>
              <a:t>o</a:t>
            </a:r>
            <a:r>
              <a:rPr lang="en-US" sz="2000" dirty="0" smtClean="0">
                <a:solidFill>
                  <a:srgbClr val="0000FF"/>
                </a:solidFill>
              </a:rPr>
              <a:t>rganisational culture (or social capital)</a:t>
            </a:r>
            <a:endParaRPr lang="en-US" sz="2000" dirty="0">
              <a:solidFill>
                <a:srgbClr val="0000FF"/>
              </a:solidFill>
            </a:endParaRPr>
          </a:p>
        </p:txBody>
      </p:sp>
      <p:sp>
        <p:nvSpPr>
          <p:cNvPr id="9" name="Rectangle 8"/>
          <p:cNvSpPr/>
          <p:nvPr/>
        </p:nvSpPr>
        <p:spPr>
          <a:xfrm>
            <a:off x="421479" y="2422629"/>
            <a:ext cx="1342209" cy="646331"/>
          </a:xfrm>
          <a:prstGeom prst="rect">
            <a:avLst/>
          </a:prstGeom>
          <a:noFill/>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MPAT</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TextBox 13"/>
          <p:cNvSpPr txBox="1"/>
          <p:nvPr/>
        </p:nvSpPr>
        <p:spPr>
          <a:xfrm>
            <a:off x="1916276" y="4810220"/>
            <a:ext cx="2304256" cy="430887"/>
          </a:xfrm>
          <a:prstGeom prst="rect">
            <a:avLst/>
          </a:prstGeom>
          <a:noFill/>
        </p:spPr>
        <p:txBody>
          <a:bodyPr wrap="square" rtlCol="0">
            <a:spAutoFit/>
          </a:bodyPr>
          <a:lstStyle/>
          <a:p>
            <a:pPr algn="dist"/>
            <a:r>
              <a:rPr lang="en-US" sz="2200" b="1" dirty="0" smtClean="0">
                <a:solidFill>
                  <a:srgbClr val="0000FF"/>
                </a:solidFill>
              </a:rPr>
              <a:t>Human side</a:t>
            </a:r>
            <a:endParaRPr lang="en-US" sz="2200" b="1" dirty="0">
              <a:solidFill>
                <a:srgbClr val="0000FF"/>
              </a:solidFill>
            </a:endParaRPr>
          </a:p>
        </p:txBody>
      </p:sp>
      <p:sp>
        <p:nvSpPr>
          <p:cNvPr id="15" name="TextBox 14"/>
          <p:cNvSpPr txBox="1"/>
          <p:nvPr/>
        </p:nvSpPr>
        <p:spPr>
          <a:xfrm>
            <a:off x="4364548" y="4842158"/>
            <a:ext cx="2816847" cy="400110"/>
          </a:xfrm>
          <a:prstGeom prst="rect">
            <a:avLst/>
          </a:prstGeom>
          <a:noFill/>
        </p:spPr>
        <p:txBody>
          <a:bodyPr wrap="none" rtlCol="0">
            <a:spAutoFit/>
          </a:bodyPr>
          <a:lstStyle/>
          <a:p>
            <a:r>
              <a:rPr lang="en-US" sz="2000" b="1" dirty="0" smtClean="0"/>
              <a:t>Hardware</a:t>
            </a:r>
            <a:r>
              <a:rPr lang="en-US" sz="2000" dirty="0" smtClean="0"/>
              <a:t>: Physical, body</a:t>
            </a:r>
            <a:endParaRPr lang="en-US" sz="2000" dirty="0"/>
          </a:p>
        </p:txBody>
      </p:sp>
      <p:sp>
        <p:nvSpPr>
          <p:cNvPr id="16" name="TextBox 15"/>
          <p:cNvSpPr txBox="1"/>
          <p:nvPr/>
        </p:nvSpPr>
        <p:spPr>
          <a:xfrm>
            <a:off x="4364548" y="5130190"/>
            <a:ext cx="4130558" cy="707886"/>
          </a:xfrm>
          <a:prstGeom prst="rect">
            <a:avLst/>
          </a:prstGeom>
          <a:noFill/>
        </p:spPr>
        <p:txBody>
          <a:bodyPr wrap="none" rtlCol="0">
            <a:spAutoFit/>
          </a:bodyPr>
          <a:lstStyle/>
          <a:p>
            <a:r>
              <a:rPr lang="en-US" sz="2000" b="1" dirty="0" smtClean="0"/>
              <a:t>Software</a:t>
            </a:r>
            <a:r>
              <a:rPr lang="en-US" sz="2000" dirty="0" smtClean="0"/>
              <a:t>: Psychological, mental, will, </a:t>
            </a:r>
          </a:p>
          <a:p>
            <a:r>
              <a:rPr lang="en-US" sz="2000" dirty="0"/>
              <a:t>a</a:t>
            </a:r>
            <a:r>
              <a:rPr lang="en-US" sz="2000" dirty="0" smtClean="0"/>
              <a:t>ttitude, determination, commitment</a:t>
            </a:r>
            <a:endParaRPr lang="en-US" sz="2000" dirty="0"/>
          </a:p>
        </p:txBody>
      </p:sp>
      <p:sp>
        <p:nvSpPr>
          <p:cNvPr id="12" name="Rectangle 11"/>
          <p:cNvSpPr/>
          <p:nvPr/>
        </p:nvSpPr>
        <p:spPr>
          <a:xfrm>
            <a:off x="251520" y="1556792"/>
            <a:ext cx="8640960" cy="4392488"/>
          </a:xfrm>
          <a:prstGeom prst="rect">
            <a:avLst/>
          </a:prstGeom>
          <a:no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365406" y="4469050"/>
            <a:ext cx="4326762" cy="400110"/>
          </a:xfrm>
          <a:prstGeom prst="rect">
            <a:avLst/>
          </a:prstGeom>
          <a:noFill/>
        </p:spPr>
        <p:txBody>
          <a:bodyPr wrap="none" rtlCol="0">
            <a:spAutoFit/>
          </a:bodyPr>
          <a:lstStyle/>
          <a:p>
            <a:r>
              <a:rPr lang="en-US" sz="2000" dirty="0"/>
              <a:t>l</a:t>
            </a:r>
            <a:r>
              <a:rPr lang="en-US" sz="2000" dirty="0" smtClean="0"/>
              <a:t>eadership, managers, staff, role-players</a:t>
            </a:r>
            <a:endParaRPr lang="en-US" sz="2000" dirty="0"/>
          </a:p>
        </p:txBody>
      </p:sp>
    </p:spTree>
    <p:extLst>
      <p:ext uri="{BB962C8B-B14F-4D97-AF65-F5344CB8AC3E}">
        <p14:creationId xmlns:p14="http://schemas.microsoft.com/office/powerpoint/2010/main" val="165325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a:bodyPr>
          <a:lstStyle/>
          <a:p>
            <a:r>
              <a:rPr lang="en-ZA" dirty="0" smtClean="0"/>
              <a:t>Learning from MPAT - drivers</a:t>
            </a:r>
            <a:endParaRPr lang="en-ZA" dirty="0"/>
          </a:p>
        </p:txBody>
      </p:sp>
      <p:grpSp>
        <p:nvGrpSpPr>
          <p:cNvPr id="5" name="Group 4"/>
          <p:cNvGrpSpPr/>
          <p:nvPr/>
        </p:nvGrpSpPr>
        <p:grpSpPr>
          <a:xfrm>
            <a:off x="1600200" y="1700808"/>
            <a:ext cx="5943598" cy="4019543"/>
            <a:chOff x="0" y="0"/>
            <a:chExt cx="5705475" cy="3724275"/>
          </a:xfrm>
        </p:grpSpPr>
        <p:sp>
          <p:nvSpPr>
            <p:cNvPr id="7" name="Text Box 4"/>
            <p:cNvSpPr txBox="1"/>
            <p:nvPr/>
          </p:nvSpPr>
          <p:spPr>
            <a:xfrm>
              <a:off x="4057650" y="3486150"/>
              <a:ext cx="137160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ZA" sz="800">
                  <a:effectLst/>
                  <a:latin typeface="Trebuchet MS"/>
                  <a:ea typeface="Times New Roman"/>
                  <a:cs typeface="Times New Roman"/>
                </a:rPr>
                <a:t>Source: Mc Lennan, 2014</a:t>
              </a:r>
              <a:endParaRPr lang="en-ZA" sz="1100">
                <a:effectLst/>
                <a:latin typeface="Trebuchet MS"/>
                <a:ea typeface="Times New Roman"/>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05475" cy="3724275"/>
            </a:xfrm>
            <a:prstGeom prst="rect">
              <a:avLst/>
            </a:prstGeom>
            <a:noFill/>
          </p:spPr>
        </p:pic>
      </p:grpSp>
    </p:spTree>
    <p:extLst>
      <p:ext uri="{BB962C8B-B14F-4D97-AF65-F5344CB8AC3E}">
        <p14:creationId xmlns:p14="http://schemas.microsoft.com/office/powerpoint/2010/main" val="1132576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chemeClr val="accent2">
              <a:lumMod val="50000"/>
            </a:schemeClr>
          </a:solidFill>
        </p:spPr>
        <p:txBody>
          <a:bodyPr>
            <a:normAutofit/>
          </a:bodyPr>
          <a:lstStyle/>
          <a:p>
            <a:r>
              <a:rPr lang="en-ZA" dirty="0" smtClean="0"/>
              <a:t>Lessons</a:t>
            </a:r>
            <a:endParaRPr lang="en-US" dirty="0"/>
          </a:p>
        </p:txBody>
      </p:sp>
      <p:sp>
        <p:nvSpPr>
          <p:cNvPr id="2" name="Content Placeholder 1"/>
          <p:cNvSpPr>
            <a:spLocks noGrp="1"/>
          </p:cNvSpPr>
          <p:nvPr>
            <p:ph idx="1"/>
          </p:nvPr>
        </p:nvSpPr>
        <p:spPr/>
        <p:txBody>
          <a:bodyPr>
            <a:normAutofit fontScale="92500" lnSpcReduction="20000"/>
          </a:bodyPr>
          <a:lstStyle/>
          <a:p>
            <a:pPr marL="514350" indent="-514350">
              <a:spcBef>
                <a:spcPts val="600"/>
              </a:spcBef>
              <a:buFont typeface="+mj-lt"/>
              <a:buAutoNum type="arabicPeriod"/>
            </a:pPr>
            <a:r>
              <a:rPr lang="en-US" dirty="0"/>
              <a:t>Leader’s commitment, dedication and support</a:t>
            </a:r>
          </a:p>
          <a:p>
            <a:pPr marL="514350" indent="-514350">
              <a:spcBef>
                <a:spcPts val="600"/>
              </a:spcBef>
              <a:buFont typeface="+mj-lt"/>
              <a:buAutoNum type="arabicPeriod"/>
            </a:pPr>
            <a:r>
              <a:rPr lang="en-US" dirty="0"/>
              <a:t>Clear, well-communicated vision and targets</a:t>
            </a:r>
          </a:p>
          <a:p>
            <a:pPr marL="514350" indent="-514350">
              <a:spcBef>
                <a:spcPts val="600"/>
              </a:spcBef>
              <a:buFont typeface="+mj-lt"/>
              <a:buAutoNum type="arabicPeriod"/>
            </a:pPr>
            <a:r>
              <a:rPr lang="en-US" dirty="0"/>
              <a:t>Right system, right </a:t>
            </a:r>
            <a:r>
              <a:rPr lang="en-US" dirty="0" smtClean="0"/>
              <a:t>people in the right </a:t>
            </a:r>
            <a:r>
              <a:rPr lang="en-US" dirty="0"/>
              <a:t>place, information</a:t>
            </a:r>
          </a:p>
          <a:p>
            <a:pPr marL="514350" indent="-514350">
              <a:spcBef>
                <a:spcPts val="600"/>
              </a:spcBef>
              <a:buFont typeface="+mj-lt"/>
              <a:buAutoNum type="arabicPeriod"/>
            </a:pPr>
            <a:r>
              <a:rPr lang="en-US" dirty="0"/>
              <a:t>Managerial </a:t>
            </a:r>
            <a:r>
              <a:rPr lang="en-US" dirty="0" smtClean="0"/>
              <a:t>vigilance </a:t>
            </a:r>
            <a:r>
              <a:rPr lang="en-US" dirty="0"/>
              <a:t>and involvement throughout the process, holding accountability through monitoring and controlling </a:t>
            </a:r>
          </a:p>
          <a:p>
            <a:pPr marL="514350" indent="-514350">
              <a:spcBef>
                <a:spcPts val="600"/>
              </a:spcBef>
              <a:buFont typeface="+mj-lt"/>
              <a:buAutoNum type="arabicPeriod"/>
            </a:pPr>
            <a:r>
              <a:rPr lang="en-US" dirty="0" smtClean="0"/>
              <a:t>Organisational </a:t>
            </a:r>
            <a:r>
              <a:rPr lang="en-US" dirty="0"/>
              <a:t>culture and arrangement (or office layout or </a:t>
            </a:r>
            <a:r>
              <a:rPr lang="en-US" i="1" dirty="0"/>
              <a:t>Feng </a:t>
            </a:r>
            <a:r>
              <a:rPr lang="en-US" i="1" dirty="0" err="1"/>
              <a:t>shui</a:t>
            </a:r>
            <a:r>
              <a:rPr lang="en-US" dirty="0"/>
              <a:t>)</a:t>
            </a:r>
          </a:p>
          <a:p>
            <a:pPr marL="514350" indent="-514350">
              <a:spcBef>
                <a:spcPts val="600"/>
              </a:spcBef>
              <a:buFont typeface="+mj-lt"/>
              <a:buAutoNum type="arabicPeriod"/>
            </a:pPr>
            <a:r>
              <a:rPr lang="en-US" dirty="0"/>
              <a:t>Peer pressure or </a:t>
            </a:r>
            <a:r>
              <a:rPr lang="en-US" dirty="0" smtClean="0"/>
              <a:t>accountability</a:t>
            </a:r>
            <a:endParaRPr lang="en-ZA" dirty="0"/>
          </a:p>
        </p:txBody>
      </p:sp>
    </p:spTree>
    <p:extLst>
      <p:ext uri="{BB962C8B-B14F-4D97-AF65-F5344CB8AC3E}">
        <p14:creationId xmlns:p14="http://schemas.microsoft.com/office/powerpoint/2010/main" val="4047948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50000"/>
            </a:schemeClr>
          </a:solidFill>
        </p:spPr>
        <p:txBody>
          <a:bodyPr>
            <a:normAutofit/>
          </a:bodyPr>
          <a:lstStyle/>
          <a:p>
            <a:r>
              <a:rPr lang="en-ZA" dirty="0" smtClean="0"/>
              <a:t>Should we be worried?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7463298"/>
              </p:ext>
            </p:extLst>
          </p:nvPr>
        </p:nvGraphicFramePr>
        <p:xfrm>
          <a:off x="291440" y="2633855"/>
          <a:ext cx="8529032" cy="3027393"/>
        </p:xfrm>
        <a:graphic>
          <a:graphicData uri="http://schemas.openxmlformats.org/drawingml/2006/table">
            <a:tbl>
              <a:tblPr firstRow="1" firstCol="1" bandRow="1">
                <a:tableStyleId>{5C22544A-7EE6-4342-B048-85BDC9FD1C3A}</a:tableStyleId>
              </a:tblPr>
              <a:tblGrid>
                <a:gridCol w="3816424"/>
                <a:gridCol w="1400240"/>
                <a:gridCol w="1584176"/>
                <a:gridCol w="1728192"/>
              </a:tblGrid>
              <a:tr h="303662">
                <a:tc>
                  <a:txBody>
                    <a:bodyPr/>
                    <a:lstStyle/>
                    <a:p>
                      <a:pPr>
                        <a:lnSpc>
                          <a:spcPct val="115000"/>
                        </a:lnSpc>
                        <a:spcAft>
                          <a:spcPts val="0"/>
                        </a:spcAft>
                      </a:pPr>
                      <a:r>
                        <a:rPr lang="en-ZA"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2500" dirty="0">
                          <a:solidFill>
                            <a:schemeClr val="tx1"/>
                          </a:solidFill>
                          <a:effectLst/>
                        </a:rPr>
                        <a:t>2011</a:t>
                      </a:r>
                      <a:endParaRPr lang="en-US" sz="25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2500" dirty="0">
                          <a:solidFill>
                            <a:schemeClr val="tx1"/>
                          </a:solidFill>
                          <a:effectLst/>
                        </a:rPr>
                        <a:t>2012</a:t>
                      </a:r>
                      <a:endParaRPr lang="en-US" sz="25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2500" dirty="0">
                          <a:solidFill>
                            <a:schemeClr val="tx1"/>
                          </a:solidFill>
                          <a:effectLst/>
                        </a:rPr>
                        <a:t>2013</a:t>
                      </a:r>
                      <a:endParaRPr lang="en-US" sz="25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9001">
                <a:tc>
                  <a:txBody>
                    <a:bodyPr/>
                    <a:lstStyle/>
                    <a:p>
                      <a:pPr>
                        <a:lnSpc>
                          <a:spcPct val="100000"/>
                        </a:lnSpc>
                        <a:spcAft>
                          <a:spcPts val="0"/>
                        </a:spcAft>
                      </a:pPr>
                      <a:r>
                        <a:rPr lang="en-ZA" sz="2200" dirty="0">
                          <a:effectLst/>
                        </a:rPr>
                        <a:t>Level 4 </a:t>
                      </a:r>
                      <a:r>
                        <a:rPr lang="en-ZA" sz="2200" dirty="0" smtClean="0">
                          <a:effectLst/>
                        </a:rPr>
                        <a:t>(full </a:t>
                      </a:r>
                      <a:r>
                        <a:rPr lang="en-ZA" sz="2200" dirty="0">
                          <a:effectLst/>
                        </a:rPr>
                        <a:t>compliance while “doing things smartly”)</a:t>
                      </a:r>
                      <a:endParaRPr lang="en-US" sz="2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4">
                  <a:txBody>
                    <a:bodyPr/>
                    <a:lstStyle/>
                    <a:p>
                      <a:pPr>
                        <a:lnSpc>
                          <a:spcPct val="100000"/>
                        </a:lnSpc>
                        <a:spcAft>
                          <a:spcPts val="0"/>
                        </a:spcAft>
                      </a:pPr>
                      <a:r>
                        <a:rPr lang="en-ZA" sz="2200" dirty="0">
                          <a:effectLst/>
                        </a:rPr>
                        <a:t>No study on payment of suppliers</a:t>
                      </a:r>
                      <a:endParaRPr lang="en-US" sz="2200" dirty="0">
                        <a:effectLst/>
                        <a:latin typeface="Calibri"/>
                        <a:ea typeface="Calibri"/>
                        <a:cs typeface="Times New Roman"/>
                      </a:endParaRPr>
                    </a:p>
                    <a:p>
                      <a:pPr>
                        <a:lnSpc>
                          <a:spcPct val="100000"/>
                        </a:lnSpc>
                        <a:spcAft>
                          <a:spcPts val="0"/>
                        </a:spcAft>
                      </a:pPr>
                      <a:r>
                        <a:rPr lang="en-ZA" sz="2200" dirty="0">
                          <a:effectLst/>
                        </a:rPr>
                        <a:t> </a:t>
                      </a:r>
                      <a:endParaRPr lang="en-US" sz="2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EE4"/>
                    </a:solidFill>
                  </a:tcPr>
                </a:tc>
                <a:tc>
                  <a:txBody>
                    <a:bodyPr/>
                    <a:lstStyle/>
                    <a:p>
                      <a:pPr algn="ctr">
                        <a:lnSpc>
                          <a:spcPct val="100000"/>
                        </a:lnSpc>
                        <a:spcAft>
                          <a:spcPts val="0"/>
                        </a:spcAft>
                      </a:pPr>
                      <a:r>
                        <a:rPr lang="en-ZA" sz="3400" b="1" dirty="0" smtClean="0">
                          <a:effectLst/>
                        </a:rPr>
                        <a:t>7%</a:t>
                      </a:r>
                      <a:endParaRPr lang="en-US" sz="3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DBD"/>
                    </a:solidFill>
                  </a:tcPr>
                </a:tc>
                <a:tc>
                  <a:txBody>
                    <a:bodyPr/>
                    <a:lstStyle/>
                    <a:p>
                      <a:pPr algn="ctr">
                        <a:lnSpc>
                          <a:spcPct val="100000"/>
                        </a:lnSpc>
                        <a:spcAft>
                          <a:spcPts val="0"/>
                        </a:spcAft>
                      </a:pPr>
                      <a:r>
                        <a:rPr lang="en-ZA" sz="3400" b="1" dirty="0">
                          <a:effectLst/>
                        </a:rPr>
                        <a:t>5%</a:t>
                      </a:r>
                      <a:endParaRPr lang="en-US" sz="3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DBD"/>
                    </a:solidFill>
                  </a:tcPr>
                </a:tc>
              </a:tr>
              <a:tr h="636224">
                <a:tc>
                  <a:txBody>
                    <a:bodyPr/>
                    <a:lstStyle/>
                    <a:p>
                      <a:pPr>
                        <a:lnSpc>
                          <a:spcPct val="100000"/>
                        </a:lnSpc>
                        <a:spcAft>
                          <a:spcPts val="0"/>
                        </a:spcAft>
                      </a:pPr>
                      <a:r>
                        <a:rPr lang="en-ZA" sz="2200" dirty="0">
                          <a:solidFill>
                            <a:schemeClr val="tx1"/>
                          </a:solidFill>
                          <a:effectLst/>
                        </a:rPr>
                        <a:t>Level 3 </a:t>
                      </a:r>
                      <a:r>
                        <a:rPr lang="en-ZA" sz="2200" dirty="0" smtClean="0">
                          <a:solidFill>
                            <a:schemeClr val="tx1"/>
                          </a:solidFill>
                          <a:effectLst/>
                        </a:rPr>
                        <a:t>(full </a:t>
                      </a:r>
                      <a:r>
                        <a:rPr lang="en-ZA" sz="2200" dirty="0">
                          <a:solidFill>
                            <a:schemeClr val="tx1"/>
                          </a:solidFill>
                          <a:effectLst/>
                        </a:rPr>
                        <a:t>compliance)</a:t>
                      </a:r>
                      <a:endParaRPr lang="en-US" sz="22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a:lnSpc>
                          <a:spcPct val="100000"/>
                        </a:lnSpc>
                        <a:spcAft>
                          <a:spcPts val="0"/>
                        </a:spcAft>
                      </a:pPr>
                      <a:r>
                        <a:rPr lang="en-ZA" sz="3400" b="1" dirty="0">
                          <a:effectLst/>
                        </a:rPr>
                        <a:t>49%</a:t>
                      </a:r>
                      <a:endParaRPr lang="en-US" sz="3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a:lnSpc>
                          <a:spcPct val="100000"/>
                        </a:lnSpc>
                        <a:spcAft>
                          <a:spcPts val="0"/>
                        </a:spcAft>
                      </a:pPr>
                      <a:r>
                        <a:rPr lang="en-ZA" sz="3400" b="1" dirty="0">
                          <a:effectLst/>
                        </a:rPr>
                        <a:t>7%</a:t>
                      </a:r>
                      <a:endParaRPr lang="en-US" sz="3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r>
              <a:tr h="553458">
                <a:tc>
                  <a:txBody>
                    <a:bodyPr/>
                    <a:lstStyle/>
                    <a:p>
                      <a:pPr>
                        <a:lnSpc>
                          <a:spcPct val="100000"/>
                        </a:lnSpc>
                        <a:spcAft>
                          <a:spcPts val="0"/>
                        </a:spcAft>
                      </a:pPr>
                      <a:r>
                        <a:rPr lang="en-ZA" sz="2200" dirty="0">
                          <a:solidFill>
                            <a:schemeClr val="tx1"/>
                          </a:solidFill>
                          <a:effectLst/>
                        </a:rPr>
                        <a:t>Level 2 </a:t>
                      </a:r>
                      <a:r>
                        <a:rPr lang="en-ZA" sz="2200" dirty="0" smtClean="0">
                          <a:solidFill>
                            <a:schemeClr val="tx1"/>
                          </a:solidFill>
                          <a:effectLst/>
                        </a:rPr>
                        <a:t>(partial </a:t>
                      </a:r>
                      <a:r>
                        <a:rPr lang="en-ZA" sz="2200" dirty="0">
                          <a:solidFill>
                            <a:schemeClr val="tx1"/>
                          </a:solidFill>
                          <a:effectLst/>
                        </a:rPr>
                        <a:t>compliance)</a:t>
                      </a:r>
                      <a:endParaRPr lang="en-US" sz="22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a:p>
                  </a:txBody>
                  <a:tcPr/>
                </a:tc>
                <a:tc>
                  <a:txBody>
                    <a:bodyPr/>
                    <a:lstStyle/>
                    <a:p>
                      <a:pPr algn="ctr">
                        <a:lnSpc>
                          <a:spcPct val="100000"/>
                        </a:lnSpc>
                        <a:spcAft>
                          <a:spcPts val="0"/>
                        </a:spcAft>
                      </a:pPr>
                      <a:r>
                        <a:rPr lang="en-ZA" sz="2800" dirty="0">
                          <a:effectLst/>
                        </a:rPr>
                        <a:t>20%</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B7"/>
                    </a:solidFill>
                  </a:tcPr>
                </a:tc>
                <a:tc>
                  <a:txBody>
                    <a:bodyPr/>
                    <a:lstStyle/>
                    <a:p>
                      <a:pPr algn="ctr">
                        <a:lnSpc>
                          <a:spcPct val="100000"/>
                        </a:lnSpc>
                        <a:spcAft>
                          <a:spcPts val="0"/>
                        </a:spcAft>
                      </a:pPr>
                      <a:r>
                        <a:rPr lang="en-ZA" sz="2800" dirty="0">
                          <a:effectLst/>
                        </a:rPr>
                        <a:t>68%</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B7"/>
                    </a:solidFill>
                  </a:tcPr>
                </a:tc>
              </a:tr>
              <a:tr h="657973">
                <a:tc>
                  <a:txBody>
                    <a:bodyPr/>
                    <a:lstStyle/>
                    <a:p>
                      <a:pPr>
                        <a:lnSpc>
                          <a:spcPct val="100000"/>
                        </a:lnSpc>
                        <a:spcAft>
                          <a:spcPts val="0"/>
                        </a:spcAft>
                      </a:pPr>
                      <a:r>
                        <a:rPr lang="en-ZA" sz="2200" dirty="0">
                          <a:solidFill>
                            <a:schemeClr val="bg1"/>
                          </a:solidFill>
                          <a:effectLst/>
                        </a:rPr>
                        <a:t>Level 1 </a:t>
                      </a:r>
                      <a:r>
                        <a:rPr lang="en-ZA" sz="2200" dirty="0" smtClean="0">
                          <a:solidFill>
                            <a:schemeClr val="bg1"/>
                          </a:solidFill>
                          <a:effectLst/>
                        </a:rPr>
                        <a:t>(non-compliance </a:t>
                      </a:r>
                      <a:r>
                        <a:rPr lang="en-ZA" sz="2200" dirty="0">
                          <a:solidFill>
                            <a:schemeClr val="bg1"/>
                          </a:solidFill>
                          <a:effectLst/>
                        </a:rPr>
                        <a:t>with legal/regulatory standards)</a:t>
                      </a:r>
                      <a:endParaRPr lang="en-US" sz="2200"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endParaRPr lang="en-US"/>
                    </a:p>
                  </a:txBody>
                  <a:tcPr/>
                </a:tc>
                <a:tc>
                  <a:txBody>
                    <a:bodyPr/>
                    <a:lstStyle/>
                    <a:p>
                      <a:pPr algn="ctr">
                        <a:lnSpc>
                          <a:spcPct val="100000"/>
                        </a:lnSpc>
                        <a:spcAft>
                          <a:spcPts val="0"/>
                        </a:spcAft>
                      </a:pPr>
                      <a:r>
                        <a:rPr lang="en-ZA" sz="2800" dirty="0">
                          <a:effectLst/>
                        </a:rPr>
                        <a:t>24%</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C5"/>
                    </a:solidFill>
                  </a:tcPr>
                </a:tc>
                <a:tc>
                  <a:txBody>
                    <a:bodyPr/>
                    <a:lstStyle/>
                    <a:p>
                      <a:pPr algn="ctr">
                        <a:lnSpc>
                          <a:spcPct val="100000"/>
                        </a:lnSpc>
                        <a:spcAft>
                          <a:spcPts val="0"/>
                        </a:spcAft>
                      </a:pPr>
                      <a:r>
                        <a:rPr lang="en-ZA" sz="2800" dirty="0">
                          <a:effectLst/>
                        </a:rPr>
                        <a:t>19%</a:t>
                      </a:r>
                      <a:endParaRPr lang="en-US" sz="2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5C5"/>
                    </a:solidFill>
                  </a:tcPr>
                </a:tc>
              </a:tr>
            </a:tbl>
          </a:graphicData>
        </a:graphic>
      </p:graphicFrame>
      <p:sp>
        <p:nvSpPr>
          <p:cNvPr id="7" name="Content Placeholder 9"/>
          <p:cNvSpPr txBox="1">
            <a:spLocks/>
          </p:cNvSpPr>
          <p:nvPr/>
        </p:nvSpPr>
        <p:spPr>
          <a:xfrm>
            <a:off x="467544" y="1628800"/>
            <a:ext cx="822960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ZA" sz="2400" b="1" dirty="0" smtClean="0"/>
              <a:t>YES</a:t>
            </a:r>
            <a:r>
              <a:rPr lang="en-ZA" sz="2400" dirty="0" smtClean="0"/>
              <a:t>! Because </a:t>
            </a:r>
            <a:r>
              <a:rPr lang="en-US" sz="2400" dirty="0"/>
              <a:t>t</a:t>
            </a:r>
            <a:r>
              <a:rPr lang="en-US" sz="2400" dirty="0" smtClean="0"/>
              <a:t>he number </a:t>
            </a:r>
            <a:r>
              <a:rPr lang="en-US" sz="2400" dirty="0"/>
              <a:t>of departments </a:t>
            </a:r>
            <a:r>
              <a:rPr lang="en-US" sz="2400" dirty="0" smtClean="0"/>
              <a:t>that </a:t>
            </a:r>
            <a:r>
              <a:rPr lang="en-US" sz="2400" dirty="0"/>
              <a:t>achieved Level 3 and Level 4 have dropped</a:t>
            </a:r>
            <a:r>
              <a:rPr lang="en-ZA" sz="2400" dirty="0" smtClean="0"/>
              <a:t>.</a:t>
            </a:r>
            <a:endParaRPr lang="en-ZA" sz="2400" dirty="0"/>
          </a:p>
        </p:txBody>
      </p:sp>
    </p:spTree>
    <p:extLst>
      <p:ext uri="{BB962C8B-B14F-4D97-AF65-F5344CB8AC3E}">
        <p14:creationId xmlns:p14="http://schemas.microsoft.com/office/powerpoint/2010/main" val="2154090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r>
              <a:rPr lang="en-ZA" dirty="0" smtClean="0"/>
              <a:t>Discussion and suggestions</a:t>
            </a:r>
            <a:endParaRPr lang="en-ZA" dirty="0"/>
          </a:p>
        </p:txBody>
      </p:sp>
      <p:sp>
        <p:nvSpPr>
          <p:cNvPr id="3" name="Content Placeholder 2"/>
          <p:cNvSpPr>
            <a:spLocks noGrp="1"/>
          </p:cNvSpPr>
          <p:nvPr>
            <p:ph idx="1"/>
          </p:nvPr>
        </p:nvSpPr>
        <p:spPr>
          <a:xfrm>
            <a:off x="457200" y="1600200"/>
            <a:ext cx="8229600" cy="4781128"/>
          </a:xfrm>
        </p:spPr>
        <p:txBody>
          <a:bodyPr>
            <a:normAutofit fontScale="85000" lnSpcReduction="10000"/>
          </a:bodyPr>
          <a:lstStyle/>
          <a:p>
            <a:pPr lvl="0">
              <a:spcBef>
                <a:spcPts val="0"/>
              </a:spcBef>
            </a:pPr>
            <a:r>
              <a:rPr lang="en-ZA" dirty="0"/>
              <a:t>Compliance does create an awareness of performance, and in turn improves performance and productivity, but the process behind compliance and performance has to be logical and right. </a:t>
            </a:r>
          </a:p>
          <a:p>
            <a:pPr marL="0" lvl="0" indent="0">
              <a:spcBef>
                <a:spcPts val="0"/>
              </a:spcBef>
              <a:buNone/>
            </a:pPr>
            <a:endParaRPr lang="en-US" sz="1100" dirty="0"/>
          </a:p>
          <a:p>
            <a:pPr>
              <a:spcBef>
                <a:spcPts val="0"/>
              </a:spcBef>
            </a:pPr>
            <a:r>
              <a:rPr lang="en-ZA" dirty="0"/>
              <a:t>Need to set the cost of breaking the rule, i.e. zero tolerance approach. </a:t>
            </a:r>
            <a:endParaRPr lang="en-US" dirty="0"/>
          </a:p>
          <a:p>
            <a:pPr lvl="0">
              <a:spcBef>
                <a:spcPts val="0"/>
              </a:spcBef>
            </a:pPr>
            <a:endParaRPr lang="en-US" sz="1100" dirty="0"/>
          </a:p>
          <a:p>
            <a:pPr lvl="0">
              <a:spcBef>
                <a:spcPts val="0"/>
              </a:spcBef>
            </a:pPr>
            <a:r>
              <a:rPr lang="en-ZA" dirty="0"/>
              <a:t>Leadership or management have a different threshold to non-compliance and the level of will or commitment affects this commitment. </a:t>
            </a:r>
          </a:p>
          <a:p>
            <a:pPr marL="0" lvl="0" indent="0">
              <a:spcBef>
                <a:spcPts val="0"/>
              </a:spcBef>
              <a:buNone/>
            </a:pPr>
            <a:endParaRPr lang="en-US" sz="1100" dirty="0"/>
          </a:p>
          <a:p>
            <a:pPr lvl="0">
              <a:spcBef>
                <a:spcPts val="0"/>
              </a:spcBef>
            </a:pPr>
            <a:r>
              <a:rPr lang="en-ZA" dirty="0"/>
              <a:t>Replicating the surface will not work, addressing the depth is must</a:t>
            </a:r>
            <a:r>
              <a:rPr lang="en-ZA" dirty="0" smtClean="0"/>
              <a:t>.</a:t>
            </a:r>
            <a:endParaRPr lang="en-US" dirty="0"/>
          </a:p>
        </p:txBody>
      </p:sp>
    </p:spTree>
    <p:extLst>
      <p:ext uri="{BB962C8B-B14F-4D97-AF65-F5344CB8AC3E}">
        <p14:creationId xmlns:p14="http://schemas.microsoft.com/office/powerpoint/2010/main" val="276420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a:bodyPr>
          <a:lstStyle/>
          <a:p>
            <a:r>
              <a:rPr lang="en-ZA" dirty="0" smtClean="0"/>
              <a:t>Learning from MPAT - drivers</a:t>
            </a:r>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6369694" cy="4365714"/>
          </a:xfrm>
          <a:prstGeom prst="rect">
            <a:avLst/>
          </a:prstGeom>
          <a:noFill/>
        </p:spPr>
      </p:pic>
    </p:spTree>
    <p:extLst>
      <p:ext uri="{BB962C8B-B14F-4D97-AF65-F5344CB8AC3E}">
        <p14:creationId xmlns:p14="http://schemas.microsoft.com/office/powerpoint/2010/main" val="426863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a:bodyPr>
          <a:lstStyle/>
          <a:p>
            <a:r>
              <a:rPr lang="en-ZA" dirty="0" smtClean="0"/>
              <a:t>Learning from MPAT - practice</a:t>
            </a:r>
            <a:endParaRPr lang="en-ZA" dirty="0"/>
          </a:p>
        </p:txBody>
      </p:sp>
      <p:sp>
        <p:nvSpPr>
          <p:cNvPr id="6" name="TextBox 5"/>
          <p:cNvSpPr txBox="1"/>
          <p:nvPr/>
        </p:nvSpPr>
        <p:spPr>
          <a:xfrm>
            <a:off x="7092280" y="2492896"/>
            <a:ext cx="1584176" cy="2108269"/>
          </a:xfrm>
          <a:prstGeom prst="rect">
            <a:avLst/>
          </a:prstGeom>
          <a:noFill/>
        </p:spPr>
        <p:txBody>
          <a:bodyPr wrap="square" rtlCol="0">
            <a:spAutoFit/>
          </a:bodyPr>
          <a:lstStyle/>
          <a:p>
            <a:pPr algn="ctr"/>
            <a:r>
              <a:rPr lang="en-ZA" sz="1400" i="1" dirty="0"/>
              <a:t>We still have a lot of work to be done to get staff to appreciate service delivery and to have a customer centric view.</a:t>
            </a:r>
            <a:endParaRPr lang="en-ZA" sz="1400" dirty="0"/>
          </a:p>
          <a:p>
            <a:pPr algn="ctr"/>
            <a:r>
              <a:rPr lang="en-ZA" sz="1100" dirty="0"/>
              <a:t>An official from Department of Home Affairs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465552"/>
            <a:ext cx="6690082" cy="519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4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vert="horz" lIns="91440" tIns="45720" rIns="91440" bIns="45720" rtlCol="0" anchor="ctr">
            <a:normAutofit fontScale="90000"/>
          </a:bodyPr>
          <a:lstStyle/>
          <a:p>
            <a:r>
              <a:rPr lang="en-ZA" dirty="0" smtClean="0"/>
              <a:t>Drivers and conditions of improvement</a:t>
            </a:r>
            <a:endParaRPr lang="en-ZA" dirty="0"/>
          </a:p>
        </p:txBody>
      </p:sp>
      <p:sp>
        <p:nvSpPr>
          <p:cNvPr id="3" name="Content Placeholder 2"/>
          <p:cNvSpPr>
            <a:spLocks noGrp="1"/>
          </p:cNvSpPr>
          <p:nvPr>
            <p:ph sz="half" idx="1"/>
          </p:nvPr>
        </p:nvSpPr>
        <p:spPr>
          <a:xfrm>
            <a:off x="467544" y="1916832"/>
            <a:ext cx="4038600" cy="4709120"/>
          </a:xfrm>
        </p:spPr>
        <p:txBody>
          <a:bodyPr>
            <a:normAutofit fontScale="62500" lnSpcReduction="20000"/>
          </a:bodyPr>
          <a:lstStyle/>
          <a:p>
            <a:r>
              <a:rPr lang="en-ZA" b="1" dirty="0" smtClean="0"/>
              <a:t>Accountable </a:t>
            </a:r>
            <a:r>
              <a:rPr lang="en-ZA" b="1" dirty="0"/>
              <a:t>and consistent leadership </a:t>
            </a:r>
            <a:r>
              <a:rPr lang="en-ZA" dirty="0"/>
              <a:t>which actively builds a committed performance monitoring culture by setting the tone and following through. </a:t>
            </a:r>
            <a:endParaRPr lang="en-ZA" dirty="0" smtClean="0"/>
          </a:p>
          <a:p>
            <a:r>
              <a:rPr lang="en-ZA" b="1" dirty="0" smtClean="0"/>
              <a:t>Policy </a:t>
            </a:r>
            <a:r>
              <a:rPr lang="en-ZA" b="1" dirty="0"/>
              <a:t>and planning </a:t>
            </a:r>
            <a:r>
              <a:rPr lang="en-ZA" dirty="0"/>
              <a:t>provides a foundation on which a department canon build to meet their objectives. In this regard planning often drives improved </a:t>
            </a:r>
            <a:r>
              <a:rPr lang="en-ZA" dirty="0" smtClean="0"/>
              <a:t>practice. Set </a:t>
            </a:r>
            <a:r>
              <a:rPr lang="en-ZA" dirty="0"/>
              <a:t>targets and stick to them.</a:t>
            </a:r>
          </a:p>
          <a:p>
            <a:r>
              <a:rPr lang="en-ZA" b="1" dirty="0" smtClean="0"/>
              <a:t>Compliance</a:t>
            </a:r>
            <a:r>
              <a:rPr lang="en-ZA" dirty="0" smtClean="0"/>
              <a:t> </a:t>
            </a:r>
            <a:r>
              <a:rPr lang="en-ZA" dirty="0"/>
              <a:t>is a source of innovation. Using factual evidence and data in engagements with internal and external stakeholders drives change. </a:t>
            </a:r>
            <a:endParaRPr lang="en-ZA" dirty="0" smtClean="0"/>
          </a:p>
          <a:p>
            <a:r>
              <a:rPr lang="en-ZA" dirty="0" smtClean="0"/>
              <a:t>Needing </a:t>
            </a:r>
            <a:r>
              <a:rPr lang="en-ZA" dirty="0"/>
              <a:t>to do more with less is a driver of innovation and improvement. </a:t>
            </a:r>
          </a:p>
        </p:txBody>
      </p:sp>
      <p:sp>
        <p:nvSpPr>
          <p:cNvPr id="4" name="Content Placeholder 3"/>
          <p:cNvSpPr>
            <a:spLocks noGrp="1"/>
          </p:cNvSpPr>
          <p:nvPr>
            <p:ph sz="half" idx="2"/>
          </p:nvPr>
        </p:nvSpPr>
        <p:spPr>
          <a:xfrm>
            <a:off x="4644008" y="1903487"/>
            <a:ext cx="4038600" cy="4525963"/>
          </a:xfrm>
        </p:spPr>
        <p:txBody>
          <a:bodyPr>
            <a:normAutofit fontScale="62500" lnSpcReduction="20000"/>
          </a:bodyPr>
          <a:lstStyle/>
          <a:p>
            <a:r>
              <a:rPr lang="en-ZA" dirty="0" smtClean="0"/>
              <a:t>A </a:t>
            </a:r>
            <a:r>
              <a:rPr lang="en-ZA" b="1" dirty="0"/>
              <a:t>professional and accountable service culture </a:t>
            </a:r>
            <a:r>
              <a:rPr lang="en-ZA" dirty="0"/>
              <a:t>is a requirement for successful delivery. Smart departments hold people to </a:t>
            </a:r>
            <a:r>
              <a:rPr lang="en-ZA" dirty="0" smtClean="0"/>
              <a:t>account.</a:t>
            </a:r>
            <a:endParaRPr lang="en-ZA" dirty="0"/>
          </a:p>
          <a:p>
            <a:r>
              <a:rPr lang="en-ZA" b="1" dirty="0" smtClean="0"/>
              <a:t>Effective </a:t>
            </a:r>
            <a:r>
              <a:rPr lang="en-ZA" b="1" dirty="0"/>
              <a:t>and consistent monitoring </a:t>
            </a:r>
            <a:r>
              <a:rPr lang="en-ZA" dirty="0"/>
              <a:t>for learning and action based on evidence is critical to sustaining improvement. </a:t>
            </a:r>
            <a:endParaRPr lang="en-ZA" dirty="0" smtClean="0"/>
          </a:p>
          <a:p>
            <a:r>
              <a:rPr lang="en-ZA" b="1" dirty="0" smtClean="0"/>
              <a:t>Target </a:t>
            </a:r>
            <a:r>
              <a:rPr lang="en-ZA" b="1" dirty="0"/>
              <a:t>setting </a:t>
            </a:r>
            <a:r>
              <a:rPr lang="en-ZA" dirty="0"/>
              <a:t>is an important part of aligning strategic and operational processes without conflating them. </a:t>
            </a:r>
            <a:endParaRPr lang="en-ZA" dirty="0" smtClean="0"/>
          </a:p>
          <a:p>
            <a:r>
              <a:rPr lang="en-ZA" dirty="0" smtClean="0"/>
              <a:t>The </a:t>
            </a:r>
            <a:r>
              <a:rPr lang="en-ZA" b="1" dirty="0"/>
              <a:t>right people, with the right skills, using the right tools and systems </a:t>
            </a:r>
            <a:r>
              <a:rPr lang="en-ZA" dirty="0"/>
              <a:t>are  fundamental to service delivery. </a:t>
            </a:r>
          </a:p>
        </p:txBody>
      </p:sp>
      <p:sp>
        <p:nvSpPr>
          <p:cNvPr id="6" name="TextBox 5"/>
          <p:cNvSpPr txBox="1"/>
          <p:nvPr/>
        </p:nvSpPr>
        <p:spPr>
          <a:xfrm>
            <a:off x="467544" y="1500691"/>
            <a:ext cx="1006366" cy="369332"/>
          </a:xfrm>
          <a:prstGeom prst="rect">
            <a:avLst/>
          </a:prstGeom>
          <a:noFill/>
        </p:spPr>
        <p:txBody>
          <a:bodyPr wrap="none" rtlCol="0">
            <a:spAutoFit/>
          </a:bodyPr>
          <a:lstStyle/>
          <a:p>
            <a:r>
              <a:rPr lang="en-ZA" b="1" dirty="0" smtClean="0"/>
              <a:t>DRIVERS</a:t>
            </a:r>
            <a:endParaRPr lang="en-ZA" b="1" dirty="0"/>
          </a:p>
        </p:txBody>
      </p:sp>
      <p:sp>
        <p:nvSpPr>
          <p:cNvPr id="7" name="TextBox 6"/>
          <p:cNvSpPr txBox="1"/>
          <p:nvPr/>
        </p:nvSpPr>
        <p:spPr>
          <a:xfrm>
            <a:off x="4788024" y="1509808"/>
            <a:ext cx="1410899" cy="369332"/>
          </a:xfrm>
          <a:prstGeom prst="rect">
            <a:avLst/>
          </a:prstGeom>
          <a:noFill/>
        </p:spPr>
        <p:txBody>
          <a:bodyPr wrap="none" rtlCol="0">
            <a:spAutoFit/>
          </a:bodyPr>
          <a:lstStyle/>
          <a:p>
            <a:r>
              <a:rPr lang="en-ZA" b="1" dirty="0" smtClean="0"/>
              <a:t>CONDITIONS</a:t>
            </a:r>
            <a:endParaRPr lang="en-ZA" b="1" dirty="0"/>
          </a:p>
        </p:txBody>
      </p:sp>
    </p:spTree>
    <p:extLst>
      <p:ext uri="{BB962C8B-B14F-4D97-AF65-F5344CB8AC3E}">
        <p14:creationId xmlns:p14="http://schemas.microsoft.com/office/powerpoint/2010/main" val="79017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60032" y="0"/>
            <a:ext cx="4283968" cy="83671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smtClean="0"/>
              <a:t> </a:t>
            </a:r>
            <a:r>
              <a:rPr lang="en-ZA" dirty="0" smtClean="0">
                <a:solidFill>
                  <a:schemeClr val="bg1"/>
                </a:solidFill>
              </a:rPr>
              <a:t>Lessons</a:t>
            </a:r>
            <a:endParaRPr lang="en-ZA"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60032" cy="6895240"/>
          </a:xfrm>
          <a:prstGeom prst="rect">
            <a:avLst/>
          </a:prstGeom>
        </p:spPr>
      </p:pic>
      <p:sp>
        <p:nvSpPr>
          <p:cNvPr id="4" name="TextBox 3"/>
          <p:cNvSpPr txBox="1"/>
          <p:nvPr/>
        </p:nvSpPr>
        <p:spPr>
          <a:xfrm>
            <a:off x="4939136" y="2014708"/>
            <a:ext cx="3856417" cy="2185214"/>
          </a:xfrm>
          <a:prstGeom prst="rect">
            <a:avLst/>
          </a:prstGeom>
          <a:noFill/>
        </p:spPr>
        <p:txBody>
          <a:bodyPr wrap="square" rtlCol="0">
            <a:spAutoFit/>
          </a:bodyPr>
          <a:lstStyle/>
          <a:p>
            <a:pPr algn="ctr"/>
            <a:r>
              <a:rPr lang="en-ZA" sz="4000" b="1" dirty="0" smtClean="0"/>
              <a:t>Strategic  Management</a:t>
            </a:r>
          </a:p>
          <a:p>
            <a:pPr algn="ctr"/>
            <a:endParaRPr lang="en-ZA" sz="2800" b="1" dirty="0"/>
          </a:p>
          <a:p>
            <a:pPr algn="ctr"/>
            <a:r>
              <a:rPr lang="en-ZA" sz="2800" b="1" dirty="0" smtClean="0"/>
              <a:t>Hanlie Robertson</a:t>
            </a:r>
            <a:endParaRPr lang="en-ZA" sz="2800" b="1" dirty="0"/>
          </a:p>
        </p:txBody>
      </p:sp>
    </p:spTree>
    <p:extLst>
      <p:ext uri="{BB962C8B-B14F-4D97-AF65-F5344CB8AC3E}">
        <p14:creationId xmlns:p14="http://schemas.microsoft.com/office/powerpoint/2010/main" val="3060156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M+PDM+Orientation+presentation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DB78D1FC23440AF116C949EB4EDE7" ma:contentTypeVersion="3" ma:contentTypeDescription="Create a new document." ma:contentTypeScope="" ma:versionID="2befe44b12a415a16bdbbd2561b5b628">
  <xsd:schema xmlns:xsd="http://www.w3.org/2001/XMLSchema" xmlns:xs="http://www.w3.org/2001/XMLSchema" xmlns:p="http://schemas.microsoft.com/office/2006/metadata/properties" xmlns:ns2="e925e563-aa8d-4721-806a-eee397b052e4" xmlns:ns3="024f9343-2357-49a4-896d-a638d70fa8d5" xmlns:ns4="baa0e0f4-f263-427a-80da-7f3591d32fb2" targetNamespace="http://schemas.microsoft.com/office/2006/metadata/properties" ma:root="true" ma:fieldsID="6fedd4dba6b74abceeaee9857052cb12" ns2:_="" ns3:_="" ns4:_="">
    <xsd:import namespace="e925e563-aa8d-4721-806a-eee397b052e4"/>
    <xsd:import namespace="024f9343-2357-49a4-896d-a638d70fa8d5"/>
    <xsd:import namespace="baa0e0f4-f263-427a-80da-7f3591d32fb2"/>
    <xsd:element name="properties">
      <xsd:complexType>
        <xsd:sequence>
          <xsd:element name="documentManagement">
            <xsd:complexType>
              <xsd:all>
                <xsd:element ref="ns2:Heading" minOccurs="0"/>
                <xsd:element ref="ns2:Rank" minOccurs="0"/>
                <xsd:element ref="ns3:Description0"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5e563-aa8d-4721-806a-eee397b052e4" elementFormDefault="qualified">
    <xsd:import namespace="http://schemas.microsoft.com/office/2006/documentManagement/types"/>
    <xsd:import namespace="http://schemas.microsoft.com/office/infopath/2007/PartnerControls"/>
    <xsd:element name="Heading" ma:index="8" nillable="true" ma:displayName="Heading" ma:internalName="Heading">
      <xsd:simpleType>
        <xsd:restriction base="dms:Text">
          <xsd:maxLength value="255"/>
        </xsd:restriction>
      </xsd:simpleType>
    </xsd:element>
    <xsd:element name="Rank" ma:index="9" nillable="true" ma:displayName="Rank" ma:decimals="0" ma:internalName="Rank">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24f9343-2357-49a4-896d-a638d70fa8d5"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a0e0f4-f263-427a-80da-7f3591d32fb2"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escription0 xmlns="024f9343-2357-49a4-896d-a638d70fa8d5">Workshop 2014</Description0>
    <Heading xmlns="e925e563-aa8d-4721-806a-eee397b052e4">Workshop 2014</Heading>
    <Rank xmlns="e925e563-aa8d-4721-806a-eee397b052e4">1</Rank>
    <_dlc_DocId xmlns="baa0e0f4-f263-427a-80da-7f3591d32fb2">ZKQJ7CNJYW2Z-71-1</_dlc_DocId>
    <_dlc_DocIdUrl xmlns="baa0e0f4-f263-427a-80da-7f3591d32fb2">
      <Url>http://www.dpme.gov.za/keyfocusareas/mpatSite/_layouts/DocIdRedir.aspx?ID=ZKQJ7CNJYW2Z-71-1</Url>
      <Description>ZKQJ7CNJYW2Z-71-1</Description>
    </_dlc_DocIdUrl>
  </documentManagement>
</p:properties>
</file>

<file path=customXml/itemProps1.xml><?xml version="1.0" encoding="utf-8"?>
<ds:datastoreItem xmlns:ds="http://schemas.openxmlformats.org/officeDocument/2006/customXml" ds:itemID="{0E767C2C-C38F-4EAD-A061-B73CCE7A33DB}"/>
</file>

<file path=customXml/itemProps2.xml><?xml version="1.0" encoding="utf-8"?>
<ds:datastoreItem xmlns:ds="http://schemas.openxmlformats.org/officeDocument/2006/customXml" ds:itemID="{5393F350-64AF-4053-BBE1-AD3FE3576D0B}"/>
</file>

<file path=customXml/itemProps3.xml><?xml version="1.0" encoding="utf-8"?>
<ds:datastoreItem xmlns:ds="http://schemas.openxmlformats.org/officeDocument/2006/customXml" ds:itemID="{E060DC24-7660-4779-B0CF-9A63609C3C01}"/>
</file>

<file path=customXml/itemProps4.xml><?xml version="1.0" encoding="utf-8"?>
<ds:datastoreItem xmlns:ds="http://schemas.openxmlformats.org/officeDocument/2006/customXml" ds:itemID="{2ED5B203-F0C0-41A5-BC7A-52EBAFBF3CC9}"/>
</file>

<file path=docProps/app.xml><?xml version="1.0" encoding="utf-8"?>
<Properties xmlns="http://schemas.openxmlformats.org/officeDocument/2006/extended-properties" xmlns:vt="http://schemas.openxmlformats.org/officeDocument/2006/docPropsVTypes">
  <Template>MM+PDM+Orientation+presentations (2)</Template>
  <TotalTime>3961</TotalTime>
  <Words>3646</Words>
  <Application>Microsoft Office PowerPoint</Application>
  <PresentationFormat>On-screen Show (4:3)</PresentationFormat>
  <Paragraphs>374</Paragraphs>
  <Slides>52</Slides>
  <Notes>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MM+PDM+Orientation+presentations (2)</vt:lpstr>
      <vt:lpstr>Improving your management practice  Learning workshop  </vt:lpstr>
      <vt:lpstr>Learning from MPAT - analysis</vt:lpstr>
      <vt:lpstr>Learning from MPAT - results</vt:lpstr>
      <vt:lpstr>Learning from MPAT - results</vt:lpstr>
      <vt:lpstr>Learning from MPAT - drivers</vt:lpstr>
      <vt:lpstr>Learning from MPAT - drivers</vt:lpstr>
      <vt:lpstr>Learning from MPAT - practice</vt:lpstr>
      <vt:lpstr>Drivers and conditions of improvement</vt:lpstr>
      <vt:lpstr>PowerPoint Presentation</vt:lpstr>
      <vt:lpstr>Management and organisational performance</vt:lpstr>
      <vt:lpstr>Strategic management and the performance measurement</vt:lpstr>
      <vt:lpstr>Strategic management, administration/management and governance</vt:lpstr>
      <vt:lpstr>Global reform influence re performance measurement in public domain</vt:lpstr>
      <vt:lpstr>Considerations and concerns </vt:lpstr>
      <vt:lpstr>KPA1: Strategic Management</vt:lpstr>
      <vt:lpstr>Strategic management</vt:lpstr>
      <vt:lpstr>PowerPoint Presentation</vt:lpstr>
      <vt:lpstr>Findings</vt:lpstr>
      <vt:lpstr>Overall findings: M&amp;E </vt:lpstr>
      <vt:lpstr>From whom are we learning? </vt:lpstr>
      <vt:lpstr>Key drivers of improvement </vt:lpstr>
      <vt:lpstr>Lessons</vt:lpstr>
      <vt:lpstr>PowerPoint Presentation</vt:lpstr>
      <vt:lpstr>G&amp;A - should we be worried? </vt:lpstr>
      <vt:lpstr>Isn't it just a societal issue?</vt:lpstr>
      <vt:lpstr>So are there global trends?</vt:lpstr>
      <vt:lpstr>Are we behind? </vt:lpstr>
      <vt:lpstr>Not really but? </vt:lpstr>
      <vt:lpstr>Policy and planning lessons</vt:lpstr>
      <vt:lpstr>Capacity and involvement</vt:lpstr>
      <vt:lpstr>The role of leadership</vt:lpstr>
      <vt:lpstr>Organisation and resourcing</vt:lpstr>
      <vt:lpstr>Key drivers of improvement </vt:lpstr>
      <vt:lpstr>Overall conclusion</vt:lpstr>
      <vt:lpstr>PowerPoint Presentation</vt:lpstr>
      <vt:lpstr>Global practice</vt:lpstr>
      <vt:lpstr>Assessment of HR standards</vt:lpstr>
      <vt:lpstr>Key drivers of improvement </vt:lpstr>
      <vt:lpstr>Policy and planning</vt:lpstr>
      <vt:lpstr>Processes and resources</vt:lpstr>
      <vt:lpstr>Leadership and consistency of purpose</vt:lpstr>
      <vt:lpstr>PowerPoint Presentation</vt:lpstr>
      <vt:lpstr>Overview</vt:lpstr>
      <vt:lpstr>Global practice (challenges)</vt:lpstr>
      <vt:lpstr>The dogs ate the invoice</vt:lpstr>
      <vt:lpstr>The theory</vt:lpstr>
      <vt:lpstr>Progress to date</vt:lpstr>
      <vt:lpstr>Key drivers of improvement </vt:lpstr>
      <vt:lpstr>Key drivers of improvement </vt:lpstr>
      <vt:lpstr>Lessons</vt:lpstr>
      <vt:lpstr>Should we be worried? </vt:lpstr>
      <vt:lpstr>Discussion and suggestions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Murray Cairns;Anne Mc Lennan</dc:creator>
  <cp:lastModifiedBy>Nosipho Mjekula</cp:lastModifiedBy>
  <cp:revision>192</cp:revision>
  <cp:lastPrinted>2014-06-02T17:38:11Z</cp:lastPrinted>
  <dcterms:created xsi:type="dcterms:W3CDTF">2012-01-12T08:37:39Z</dcterms:created>
  <dcterms:modified xsi:type="dcterms:W3CDTF">2014-11-20T07:41:13Z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0x0101000DCDB78D1FC23440AF116C949EB4EDE7</vt:lpwstr>
  </property>
  <property fmtid="{D5CDD505-2E9C-101B-9397-08002B2CF9AE}" pid="3" name="_dlc_DocIdItemGuid">
    <vt:lpwstr>54e23aeb-ca82-4a96-96b6-5dbb4184a497</vt:lpwstr>
  </property>
</Properties>
</file>